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416" r:id="rId2"/>
    <p:sldId id="417" r:id="rId3"/>
    <p:sldId id="406" r:id="rId4"/>
    <p:sldId id="408" r:id="rId5"/>
    <p:sldId id="407" r:id="rId6"/>
    <p:sldId id="402" r:id="rId7"/>
    <p:sldId id="415" r:id="rId8"/>
    <p:sldId id="412" r:id="rId9"/>
    <p:sldId id="356" r:id="rId10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74B0"/>
    <a:srgbClr val="E0E9F4"/>
    <a:srgbClr val="CAD9EC"/>
    <a:srgbClr val="A9C1DF"/>
    <a:srgbClr val="C6D9F1"/>
    <a:srgbClr val="FEB0C3"/>
    <a:srgbClr val="FECAD6"/>
    <a:srgbClr val="99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6974" autoAdjust="0"/>
    <p:restoredTop sz="94671" autoAdjust="0"/>
  </p:normalViewPr>
  <p:slideViewPr>
    <p:cSldViewPr snapToGrid="0">
      <p:cViewPr>
        <p:scale>
          <a:sx n="69" d="100"/>
          <a:sy n="69" d="100"/>
        </p:scale>
        <p:origin x="-1680" y="-2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958" cy="495300"/>
          </a:xfrm>
          <a:prstGeom prst="rect">
            <a:avLst/>
          </a:prstGeom>
        </p:spPr>
        <p:txBody>
          <a:bodyPr vert="horz" lIns="92144" tIns="46072" rIns="92144" bIns="46072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1098" y="0"/>
            <a:ext cx="2944958" cy="495300"/>
          </a:xfrm>
          <a:prstGeom prst="rect">
            <a:avLst/>
          </a:prstGeom>
        </p:spPr>
        <p:txBody>
          <a:bodyPr vert="horz" lIns="92144" tIns="46072" rIns="92144" bIns="46072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A881C838-ABB4-42C9-A8C1-8C44666F7AE9}" type="datetimeFigureOut">
              <a:rPr lang="ru-RU"/>
              <a:pPr>
                <a:defRPr/>
              </a:pPr>
              <a:t>12.02.2018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1"/>
            <a:ext cx="2944958" cy="495300"/>
          </a:xfrm>
          <a:prstGeom prst="rect">
            <a:avLst/>
          </a:prstGeom>
        </p:spPr>
        <p:txBody>
          <a:bodyPr vert="horz" lIns="92144" tIns="46072" rIns="92144" bIns="46072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1098" y="9429751"/>
            <a:ext cx="2944958" cy="495300"/>
          </a:xfrm>
          <a:prstGeom prst="rect">
            <a:avLst/>
          </a:prstGeom>
        </p:spPr>
        <p:txBody>
          <a:bodyPr vert="horz" lIns="92144" tIns="46072" rIns="92144" bIns="46072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29F32502-CD9D-4578-8229-0BFC7C4F4A9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492187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9"/>
            <a:ext cx="2943340" cy="498475"/>
          </a:xfrm>
          <a:prstGeom prst="rect">
            <a:avLst/>
          </a:prstGeom>
        </p:spPr>
        <p:txBody>
          <a:bodyPr vert="horz" lIns="92339" tIns="46169" rIns="92339" bIns="46169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1098" y="9"/>
            <a:ext cx="2944958" cy="498475"/>
          </a:xfrm>
          <a:prstGeom prst="rect">
            <a:avLst/>
          </a:prstGeom>
        </p:spPr>
        <p:txBody>
          <a:bodyPr vert="horz" lIns="92339" tIns="46169" rIns="92339" bIns="46169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531CBAB1-8A01-4938-BB9B-7AFC8801B43E}" type="datetimeFigureOut">
              <a:rPr lang="ru-RU"/>
              <a:pPr>
                <a:defRPr/>
              </a:pPr>
              <a:t>12.02.2018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195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39" tIns="46169" rIns="92339" bIns="46169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225" y="4713289"/>
            <a:ext cx="5438462" cy="4468812"/>
          </a:xfrm>
          <a:prstGeom prst="rect">
            <a:avLst/>
          </a:prstGeom>
        </p:spPr>
        <p:txBody>
          <a:bodyPr vert="horz" lIns="92339" tIns="46169" rIns="92339" bIns="46169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426583"/>
            <a:ext cx="2943340" cy="498475"/>
          </a:xfrm>
          <a:prstGeom prst="rect">
            <a:avLst/>
          </a:prstGeom>
        </p:spPr>
        <p:txBody>
          <a:bodyPr vert="horz" lIns="92339" tIns="46169" rIns="92339" bIns="46169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1098" y="9426583"/>
            <a:ext cx="2944958" cy="498475"/>
          </a:xfrm>
          <a:prstGeom prst="rect">
            <a:avLst/>
          </a:prstGeom>
        </p:spPr>
        <p:txBody>
          <a:bodyPr vert="horz" lIns="92339" tIns="46169" rIns="92339" bIns="46169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A487481E-2E0A-441A-B5CC-4EEA449D804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645167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5C38A-15BE-4517-A61B-A6223F00ADE1}" type="datetime1">
              <a:rPr lang="ru-RU"/>
              <a:pPr>
                <a:defRPr/>
              </a:pPr>
              <a:t>12.02.2018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48783-A319-4D02-A60B-DC7C40D458C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F3014-9A1E-43C0-B761-1A794A1F88C8}" type="datetime1">
              <a:rPr lang="ru-RU"/>
              <a:pPr>
                <a:defRPr/>
              </a:pPr>
              <a:t>12.02.2018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85E06-95CE-44CA-BBEA-DA7C7EE5951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9D0AD-1AAB-4288-BBA1-C58AFA45C9C9}" type="datetime1">
              <a:rPr lang="ru-RU"/>
              <a:pPr>
                <a:defRPr/>
              </a:pPr>
              <a:t>12.02.2018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B272B-498F-47ED-84D1-203202515F8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A6F27-9A63-40E1-BC54-C841013641B6}" type="datetime1">
              <a:rPr lang="ru-RU"/>
              <a:pPr>
                <a:defRPr/>
              </a:pPr>
              <a:t>12.02.2018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1EBF4-7E74-45A6-8BDE-71D97200D06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1D431-84AB-48C6-95BC-09AC13A9E78B}" type="datetime1">
              <a:rPr lang="ru-RU"/>
              <a:pPr>
                <a:defRPr/>
              </a:pPr>
              <a:t>12.02.2018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1D78F3-5697-42BE-9DC9-0ED95228BA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144E4-C0B0-410B-94C6-633043E94748}" type="datetime1">
              <a:rPr lang="ru-RU"/>
              <a:pPr>
                <a:defRPr/>
              </a:pPr>
              <a:t>12.02.2018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138F4-DD4C-4A18-98EA-F34C9773FC1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CE16C-FB56-4217-B56D-C681DD3CBC6B}" type="datetime1">
              <a:rPr lang="ru-RU"/>
              <a:pPr>
                <a:defRPr/>
              </a:pPr>
              <a:t>12.02.2018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08E81-0CF3-4660-BDE1-5D63C9C5733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75415-8D69-47C3-8E80-0D581E02DEB9}" type="datetime1">
              <a:rPr lang="ru-RU"/>
              <a:pPr>
                <a:defRPr/>
              </a:pPr>
              <a:t>12.02.2018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41589-DB04-4DF0-BAA2-99583BE6B12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BB7E1-B69E-4CF9-9283-C1E187FAA0BD}" type="datetime1">
              <a:rPr lang="ru-RU"/>
              <a:pPr>
                <a:defRPr/>
              </a:pPr>
              <a:t>12.02.2018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E157E-1C0F-4AFB-A0B0-1F0680A323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B9497-72C6-4495-BCA6-E43DB04EE547}" type="datetime1">
              <a:rPr lang="ru-RU"/>
              <a:pPr>
                <a:defRPr/>
              </a:pPr>
              <a:t>12.02.2018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1F3A4-A3FB-4961-B5EE-BA06B9C197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21A43-E7B1-4C6D-A276-19063B219A84}" type="datetime1">
              <a:rPr lang="ru-RU"/>
              <a:pPr>
                <a:defRPr/>
              </a:pPr>
              <a:t>12.02.2018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1EB4C-EC46-4AF3-97BF-0851B5DD03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F753476-A750-4B1F-90BE-5FB5A6E20E38}" type="datetime1">
              <a:rPr lang="ru-RU"/>
              <a:pPr>
                <a:defRPr/>
              </a:pPr>
              <a:t>12.02.2018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3B6A329-DF22-40F5-BC2F-75C1898905B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071813" y="0"/>
            <a:ext cx="6072187" cy="6858000"/>
          </a:xfrm>
          <a:prstGeom prst="rect">
            <a:avLst/>
          </a:prstGeom>
          <a:solidFill>
            <a:srgbClr val="A9C1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307181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6375" y="220663"/>
            <a:ext cx="8715375" cy="6284912"/>
          </a:xfrm>
          <a:prstGeom prst="roundRect">
            <a:avLst>
              <a:gd name="adj" fmla="val 965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077" name="TextBox 5"/>
          <p:cNvSpPr txBox="1">
            <a:spLocks noChangeArrowheads="1"/>
          </p:cNvSpPr>
          <p:nvPr/>
        </p:nvSpPr>
        <p:spPr bwMode="auto">
          <a:xfrm>
            <a:off x="209550" y="2320925"/>
            <a:ext cx="872331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 МЕРАХ ПО ОГРАНИЧЕНИЮ РОСТА ПЛАТЫ ГРАЖДАН ЗА КОММУНАЛЬНЫЕ УСЛУГИ  НА ТЕРРИТОРИИ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КОСТРОМСКОЙ ОБЛАСТИ ЗА ПЕРИОД</a:t>
            </a:r>
          </a:p>
          <a:p>
            <a:pPr algn="ctr">
              <a:defRPr/>
            </a:pP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2017-2018 ГОДЫ</a:t>
            </a:r>
          </a:p>
        </p:txBody>
      </p:sp>
      <p:pic>
        <p:nvPicPr>
          <p:cNvPr id="7" name="Рисунок 6" descr="Многоцв_полн_монохр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33669" y="181258"/>
            <a:ext cx="2195191" cy="199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55" name="Text Box 8"/>
          <p:cNvSpPr txBox="1">
            <a:spLocks noChangeArrowheads="1"/>
          </p:cNvSpPr>
          <p:nvPr/>
        </p:nvSpPr>
        <p:spPr bwMode="auto">
          <a:xfrm>
            <a:off x="1143000" y="341313"/>
            <a:ext cx="8001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Департамент государственного регулирования цен и тарифов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Костромской области</a:t>
            </a:r>
          </a:p>
        </p:txBody>
      </p:sp>
      <p:sp>
        <p:nvSpPr>
          <p:cNvPr id="2056" name="Text Box 14"/>
          <p:cNvSpPr txBox="1">
            <a:spLocks noChangeArrowheads="1"/>
          </p:cNvSpPr>
          <p:nvPr/>
        </p:nvSpPr>
        <p:spPr bwMode="auto">
          <a:xfrm>
            <a:off x="1806575" y="5514975"/>
            <a:ext cx="6761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Докладывает:  Якимова Л.А. ,  заместитель  директора департамента  государственного регулирования цен и тарифов Костромской области</a:t>
            </a:r>
          </a:p>
        </p:txBody>
      </p:sp>
    </p:spTree>
    <p:extLst>
      <p:ext uri="{BB962C8B-B14F-4D97-AF65-F5344CB8AC3E}">
        <p14:creationId xmlns="" xmlns:p14="http://schemas.microsoft.com/office/powerpoint/2010/main" val="344675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071813" y="0"/>
            <a:ext cx="6072187" cy="6858000"/>
          </a:xfrm>
          <a:prstGeom prst="rect">
            <a:avLst/>
          </a:prstGeom>
          <a:solidFill>
            <a:srgbClr val="A9C1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      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307181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9" name="Рисунок 8" descr="Многоцв_полн_монохр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0013" y="71438"/>
            <a:ext cx="760412" cy="690562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Скругленный прямоугольник 9"/>
          <p:cNvSpPr/>
          <p:nvPr/>
        </p:nvSpPr>
        <p:spPr>
          <a:xfrm>
            <a:off x="317500" y="493713"/>
            <a:ext cx="8564563" cy="6124575"/>
          </a:xfrm>
          <a:prstGeom prst="roundRect">
            <a:avLst>
              <a:gd name="adj" fmla="val 965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487,528</a:t>
            </a:r>
          </a:p>
        </p:txBody>
      </p:sp>
      <p:sp>
        <p:nvSpPr>
          <p:cNvPr id="3078" name="Номер слайда 10"/>
          <p:cNvSpPr>
            <a:spLocks noGrp="1"/>
          </p:cNvSpPr>
          <p:nvPr>
            <p:ph type="sldNum" sz="quarter" idx="12"/>
          </p:nvPr>
        </p:nvSpPr>
        <p:spPr bwMode="auto">
          <a:xfrm>
            <a:off x="7010400" y="6492875"/>
            <a:ext cx="2133600" cy="3651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smtClean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3079" name="TextBox 6"/>
          <p:cNvSpPr txBox="1">
            <a:spLocks noChangeArrowheads="1"/>
          </p:cNvSpPr>
          <p:nvPr/>
        </p:nvSpPr>
        <p:spPr bwMode="auto">
          <a:xfrm>
            <a:off x="471488" y="558800"/>
            <a:ext cx="82708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НОРМАТИВНАЯ ПРАВОВАЯ БАЗА ОГРАНИЧЕНИЯ ИЗМЕНЕНИЯ РАЗМЕРА ПЛАТЫ ГРАЖДАН ЗА КОММУНАЛЬНЫЕ УСЛУГИ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0250" y="6743700"/>
            <a:ext cx="810577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Bef>
                <a:spcPts val="600"/>
              </a:spcBef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43937" y="1329871"/>
            <a:ext cx="8287474" cy="1394279"/>
          </a:xfrm>
          <a:prstGeom prst="roundRect">
            <a:avLst/>
          </a:prstGeom>
          <a:solidFill>
            <a:srgbClr val="CAD9EC"/>
          </a:solidFill>
          <a:ln>
            <a:solidFill>
              <a:srgbClr val="E0E9F4"/>
            </a:solidFill>
          </a:ln>
          <a:effectLst>
            <a:innerShdw blurRad="114300">
              <a:prstClr val="black"/>
            </a:inn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Постановление Правительства РФ от 30.04.2014 № 400 «О формировании индексов изменения размера платы граждан за коммунальные услуги 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Российской Федерации»</a:t>
            </a:r>
          </a:p>
          <a:p>
            <a:pPr algn="ctr">
              <a:defRPr/>
            </a:pPr>
            <a: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Установлены Правила расчета индексов изменения размера платы граждан за коммунальные услуги</a:t>
            </a:r>
          </a:p>
          <a:p>
            <a:pPr algn="ctr">
              <a:defRPr/>
            </a:pP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60938" y="2847974"/>
            <a:ext cx="8299048" cy="1362075"/>
          </a:xfrm>
          <a:prstGeom prst="roundRect">
            <a:avLst/>
          </a:prstGeom>
          <a:solidFill>
            <a:srgbClr val="CAD9EC"/>
          </a:solidFill>
          <a:ln>
            <a:solidFill>
              <a:srgbClr val="E0E9F4"/>
            </a:solidFill>
          </a:ln>
          <a:effectLst>
            <a:innerShdw blurRad="114300">
              <a:prstClr val="black"/>
            </a:inn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Распоряжение Правительства РФ от 01.11.2014 № 2222-р</a:t>
            </a:r>
          </a:p>
          <a:p>
            <a:pPr algn="ctr">
              <a:defRPr/>
            </a:pPr>
            <a:r>
              <a:rPr lang="ru-RU" sz="1600" dirty="0">
                <a:solidFill>
                  <a:srgbClr val="0070C0"/>
                </a:solidFill>
              </a:rPr>
              <a:t> </a:t>
            </a:r>
            <a: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Утверждены индексы изменения размера вносимой гражданами платы за коммунальные услуги в среднем по субъектам Российской Федерации и предельно допустимые отклонения от величины указанных индексов по субъектам РФ</a:t>
            </a:r>
          </a:p>
          <a:p>
            <a:pPr algn="ctr">
              <a:defRPr/>
            </a:pPr>
            <a: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период 2015-2018 годы </a:t>
            </a:r>
          </a:p>
          <a:p>
            <a:pPr algn="ctr">
              <a:defRPr/>
            </a:pP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6363" y="5314949"/>
            <a:ext cx="8292068" cy="1152525"/>
          </a:xfrm>
          <a:prstGeom prst="roundRect">
            <a:avLst/>
          </a:prstGeom>
          <a:solidFill>
            <a:srgbClr val="CAD9EC"/>
          </a:solidFill>
          <a:ln>
            <a:solidFill>
              <a:srgbClr val="E0E9F4"/>
            </a:solidFill>
          </a:ln>
          <a:effectLst>
            <a:innerShdw blurRad="114300">
              <a:prstClr val="black"/>
            </a:inn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Постановление губернатора Костромской области от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02.12.2016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245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Утверждены предельные (максимальные) индексы изменения размера вносимой гражданами платы за коммунальные услуги в муниципальных образованиях Костромской области на </a:t>
            </a: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2017-2018 </a:t>
            </a:r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годы 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0938" y="4314825"/>
            <a:ext cx="8299048" cy="895350"/>
          </a:xfrm>
          <a:prstGeom prst="roundRect">
            <a:avLst/>
          </a:prstGeom>
          <a:solidFill>
            <a:srgbClr val="CAD9EC"/>
          </a:solidFill>
          <a:ln>
            <a:solidFill>
              <a:srgbClr val="E0E9F4"/>
            </a:solidFill>
          </a:ln>
          <a:effectLst>
            <a:innerShdw blurRad="114300">
              <a:prstClr val="black"/>
            </a:inn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55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Распоряжение Правительства РФ от </a:t>
            </a:r>
            <a:r>
              <a:rPr lang="ru-RU" sz="155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19.11.2016 </a:t>
            </a:r>
            <a:r>
              <a:rPr lang="ru-RU" sz="155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155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2464-р</a:t>
            </a:r>
            <a:endParaRPr lang="ru-RU" sz="155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550" dirty="0">
                <a:solidFill>
                  <a:srgbClr val="0070C0"/>
                </a:solidFill>
              </a:rPr>
              <a:t> </a:t>
            </a:r>
            <a:r>
              <a:rPr lang="ru-RU" sz="155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Утверждены индексы изменения размера вносимой гражданами платы за коммунальные услуги в среднем по субъектам Российской Федерации  на </a:t>
            </a:r>
            <a:r>
              <a:rPr lang="ru-RU" sz="155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155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</a:p>
          <a:p>
            <a:pPr algn="ctr">
              <a:defRPr/>
            </a:pP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2487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071813" y="0"/>
            <a:ext cx="6072187" cy="6858000"/>
          </a:xfrm>
          <a:prstGeom prst="rect">
            <a:avLst/>
          </a:prstGeom>
          <a:solidFill>
            <a:srgbClr val="A9C1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307181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 на </a:t>
            </a:r>
          </a:p>
        </p:txBody>
      </p:sp>
      <p:pic>
        <p:nvPicPr>
          <p:cNvPr id="9" name="Рисунок 8" descr="Многоцв_полн_монохр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0013" y="71438"/>
            <a:ext cx="760412" cy="690562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Скругленный прямоугольник 9"/>
          <p:cNvSpPr/>
          <p:nvPr/>
        </p:nvSpPr>
        <p:spPr>
          <a:xfrm>
            <a:off x="401782" y="359352"/>
            <a:ext cx="8413606" cy="6091238"/>
          </a:xfrm>
          <a:prstGeom prst="roundRect">
            <a:avLst>
              <a:gd name="adj" fmla="val 94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ts val="1920"/>
              </a:lnSpc>
              <a:defRPr/>
            </a:pPr>
            <a:r>
              <a:rPr lang="ru-RU" sz="1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pPr algn="just">
              <a:tabLst>
                <a:tab pos="806450" algn="l"/>
                <a:tab pos="1438275" algn="l"/>
              </a:tabLst>
              <a:defRPr/>
            </a:pP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</a:p>
        </p:txBody>
      </p:sp>
      <p:sp>
        <p:nvSpPr>
          <p:cNvPr id="7174" name="Номер слайда 10"/>
          <p:cNvSpPr>
            <a:spLocks noGrp="1"/>
          </p:cNvSpPr>
          <p:nvPr>
            <p:ph type="sldNum" sz="quarter" idx="12"/>
          </p:nvPr>
        </p:nvSpPr>
        <p:spPr bwMode="auto">
          <a:xfrm>
            <a:off x="7010400" y="6492875"/>
            <a:ext cx="2133600" cy="3651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7175" name="TextBox 10"/>
          <p:cNvSpPr txBox="1">
            <a:spLocks noChangeArrowheads="1"/>
          </p:cNvSpPr>
          <p:nvPr/>
        </p:nvSpPr>
        <p:spPr bwMode="auto">
          <a:xfrm>
            <a:off x="703263" y="450850"/>
            <a:ext cx="7864475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ОГРАНИЧЕНИЕ РОСТА ПЛАТЫ ГРАЖДАН 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 КОММУНАЛЬНЫЕ УСЛУГИ НА ТЕРРИТОРИИ КОСТРОМСКОЙ ОБЛАСТИ В 2017 ГОДУ </a:t>
            </a:r>
          </a:p>
          <a:p>
            <a:pPr algn="ctr" eaLnBrk="1" hangingPunct="1"/>
            <a:endParaRPr lang="ru-RU" altLang="ru-RU" sz="2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71056" y="1477962"/>
          <a:ext cx="8381998" cy="44640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0362"/>
                <a:gridCol w="1579418"/>
                <a:gridCol w="1690255"/>
                <a:gridCol w="1717964"/>
                <a:gridCol w="1523999"/>
              </a:tblGrid>
              <a:tr h="3149456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Субъект  РФ</a:t>
                      </a:r>
                    </a:p>
                    <a:p>
                      <a:pPr algn="ctr"/>
                      <a:endParaRPr lang="ru-RU" sz="15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31" marB="45731" anchor="ctr">
                    <a:solidFill>
                      <a:srgbClr val="4274B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Установленный   индекс роста платы за  коммунальные услуги  распоряжением Правительства РФ</a:t>
                      </a:r>
                      <a:endParaRPr lang="ru-RU" sz="15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31" marB="45731" anchor="ctr">
                    <a:solidFill>
                      <a:srgbClr val="4274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Предельно допустимое отклонение по отдельным муниципальным образованиям </a:t>
                      </a:r>
                    </a:p>
                    <a:p>
                      <a:pPr algn="ctr"/>
                      <a:endParaRPr lang="ru-RU" sz="15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31" marB="45731" anchor="ctr">
                    <a:solidFill>
                      <a:srgbClr val="4274B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Установленные   индексы  роста платы за  коммунальные услуги  по муниципальным образованиям </a:t>
                      </a:r>
                    </a:p>
                  </a:txBody>
                  <a:tcPr marL="91432" marR="91432" marT="45731" marB="45731" anchor="ctr">
                    <a:solidFill>
                      <a:srgbClr val="4274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Фактический   индекс  роста платы за  коммунальные услуги  в среднем по субъекту РФ</a:t>
                      </a:r>
                    </a:p>
                    <a:p>
                      <a:pPr algn="ctr"/>
                      <a:endParaRPr lang="ru-RU" sz="15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31" marB="45731" anchor="ctr">
                    <a:solidFill>
                      <a:srgbClr val="4274B0"/>
                    </a:solidFill>
                  </a:tcPr>
                </a:tc>
              </a:tr>
              <a:tr h="131461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31" marB="45731" anchor="ctr">
                    <a:solidFill>
                      <a:srgbClr val="E7EE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3,7%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31" marB="45731" anchor="ctr">
                    <a:solidFill>
                      <a:srgbClr val="E7EE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2,2%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31" marB="45731" anchor="ctr">
                    <a:solidFill>
                      <a:srgbClr val="E7EE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3,7% - 9,9%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31" marB="45731" anchor="ctr">
                    <a:solidFill>
                      <a:srgbClr val="E7EE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3,24%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31" marB="45731" anchor="ctr">
                    <a:solidFill>
                      <a:srgbClr val="E7EE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67071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071813" y="0"/>
            <a:ext cx="6072187" cy="6858000"/>
          </a:xfrm>
          <a:prstGeom prst="rect">
            <a:avLst/>
          </a:prstGeom>
          <a:solidFill>
            <a:srgbClr val="A9C1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307181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Т</a:t>
            </a:r>
          </a:p>
        </p:txBody>
      </p:sp>
      <p:pic>
        <p:nvPicPr>
          <p:cNvPr id="9" name="Рисунок 8" descr="Многоцв_полн_монохр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0013" y="71438"/>
            <a:ext cx="760412" cy="690562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Скругленный прямоугольник 9"/>
          <p:cNvSpPr/>
          <p:nvPr/>
        </p:nvSpPr>
        <p:spPr>
          <a:xfrm>
            <a:off x="366713" y="234950"/>
            <a:ext cx="8470900" cy="6361113"/>
          </a:xfrm>
          <a:prstGeom prst="roundRect">
            <a:avLst>
              <a:gd name="adj" fmla="val 10250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5126" name="Номер слайда 10"/>
          <p:cNvSpPr>
            <a:spLocks noGrp="1"/>
          </p:cNvSpPr>
          <p:nvPr>
            <p:ph type="sldNum" sz="quarter" idx="12"/>
          </p:nvPr>
        </p:nvSpPr>
        <p:spPr bwMode="auto">
          <a:xfrm>
            <a:off x="7010400" y="6492875"/>
            <a:ext cx="2133600" cy="3651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5127" name="TextBox 5"/>
          <p:cNvSpPr txBox="1">
            <a:spLocks noChangeArrowheads="1"/>
          </p:cNvSpPr>
          <p:nvPr/>
        </p:nvSpPr>
        <p:spPr bwMode="auto">
          <a:xfrm>
            <a:off x="1035050" y="285750"/>
            <a:ext cx="2927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9" name="TextBox 10"/>
          <p:cNvSpPr txBox="1">
            <a:spLocks noChangeArrowheads="1"/>
          </p:cNvSpPr>
          <p:nvPr/>
        </p:nvSpPr>
        <p:spPr bwMode="auto">
          <a:xfrm>
            <a:off x="1420813" y="2419350"/>
            <a:ext cx="64150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73088" y="1814513"/>
            <a:ext cx="8051800" cy="1431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47675" algn="just">
              <a:lnSpc>
                <a:spcPct val="150000"/>
              </a:lnSpc>
              <a:spcBef>
                <a:spcPts val="1200"/>
              </a:spcBef>
              <a:defRPr/>
            </a:pP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7675" algn="just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Ø"/>
              <a:defRPr/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7675">
              <a:buFont typeface="Wingdings" pitchFamily="2" charset="2"/>
              <a:buChar char="Ø"/>
              <a:defRPr/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0513" y="223838"/>
            <a:ext cx="8475662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ИЗМЕНЕНИЕ ПЛАТЫ ГРАЖДАН ЗА КОММУНАЛЬНЫЕ УСЛУГИ </a:t>
            </a:r>
          </a:p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 ОТДЕЛЬНЫМ МУНИЦИПАЛЬНЫМ ОБРАЗОВАНИЯМ </a:t>
            </a:r>
          </a:p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КОСТРОМСКОЙ ОБЛАСТИ С 01 ИЮЛЯ 2017 ГОДА</a:t>
            </a:r>
            <a:endParaRPr lang="ru-RU" sz="1700" b="1" cap="all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346363" y="1025232"/>
          <a:ext cx="8451272" cy="55556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9135"/>
                <a:gridCol w="2458553"/>
                <a:gridCol w="1971009"/>
                <a:gridCol w="1927690"/>
                <a:gridCol w="1774885"/>
              </a:tblGrid>
              <a:tr h="43527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+mn-cs"/>
                        </a:rPr>
                        <a:t>№</a:t>
                      </a:r>
                    </a:p>
                  </a:txBody>
                  <a:tcPr marL="3355" marR="3355" marT="3355" marB="0" anchor="ctr">
                    <a:solidFill>
                      <a:srgbClr val="4274B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+mn-cs"/>
                        </a:rPr>
                        <a:t>Муниципальное образование</a:t>
                      </a:r>
                    </a:p>
                  </a:txBody>
                  <a:tcPr marL="3355" marR="3355" marT="3355" marB="0" anchor="ctr">
                    <a:solidFill>
                      <a:srgbClr val="4274B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+mn-cs"/>
                        </a:rPr>
                        <a:t>Предельные </a:t>
                      </a:r>
                      <a:r>
                        <a:rPr lang="ru-RU" sz="1400" b="1" i="0" u="none" strike="noStrike" kern="1200" dirty="0" smtClean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+mn-cs"/>
                        </a:rPr>
                        <a:t>индексы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+mn-cs"/>
                        </a:rPr>
                        <a:t> (до </a:t>
                      </a:r>
                      <a:r>
                        <a:rPr lang="ru-RU" sz="1400" b="1" i="0" u="none" strike="noStrike" kern="1200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+mn-cs"/>
                        </a:rPr>
                        <a:t>/ </a:t>
                      </a:r>
                      <a:r>
                        <a:rPr lang="ru-RU" sz="1400" b="1" i="0" u="none" strike="noStrike" kern="1200" dirty="0" smtClean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+mn-cs"/>
                        </a:rPr>
                        <a:t>после увелич.), </a:t>
                      </a:r>
                      <a:r>
                        <a:rPr lang="ru-RU" sz="1400" b="1" i="0" u="none" strike="noStrike" kern="1200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355" marR="3355" marT="3355" marB="0" anchor="ctr">
                    <a:solidFill>
                      <a:srgbClr val="4274B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+mn-cs"/>
                        </a:rPr>
                        <a:t>Уровень оплаты </a:t>
                      </a:r>
                      <a:endParaRPr lang="ru-RU" sz="1400" b="1" i="0" u="none" strike="noStrike" kern="1200" dirty="0" smtClean="0">
                        <a:solidFill>
                          <a:schemeClr val="bg1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400" b="1" i="0" u="none" strike="noStrike" kern="1200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+mn-cs"/>
                        </a:rPr>
                        <a:t>до / </a:t>
                      </a:r>
                      <a:r>
                        <a:rPr lang="ru-RU" sz="1400" b="1" i="0" u="none" strike="noStrike" kern="1200" dirty="0" smtClean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+mn-cs"/>
                        </a:rPr>
                        <a:t>после увелич.), </a:t>
                      </a:r>
                      <a:r>
                        <a:rPr lang="ru-RU" sz="1400" b="1" i="0" u="none" strike="noStrike" kern="1200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355" marR="3355" marT="3355" marB="0" anchor="ctr">
                    <a:solidFill>
                      <a:srgbClr val="4274B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+mn-cs"/>
                        </a:rPr>
                        <a:t>Экономия МСП, млн. руб.</a:t>
                      </a:r>
                    </a:p>
                  </a:txBody>
                  <a:tcPr marL="3355" marR="3355" marT="3355" marB="0" anchor="ctr">
                    <a:solidFill>
                      <a:srgbClr val="4274B0"/>
                    </a:solidFill>
                  </a:tcPr>
                </a:tc>
              </a:tr>
              <a:tr h="21741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Галичский район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1741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Дмитриевское с.п. 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5,9 / 9,9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29 / 43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0,06</a:t>
                      </a:r>
                    </a:p>
                  </a:txBody>
                  <a:tcPr marL="3355" marR="3355" marT="3355" marB="0" anchor="ctr"/>
                </a:tc>
              </a:tr>
              <a:tr h="21741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Степановское с.п. 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5,9 / 9,9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74 / 80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0,03</a:t>
                      </a:r>
                    </a:p>
                  </a:txBody>
                  <a:tcPr marL="3355" marR="3355" marT="3355" marB="0" anchor="ctr"/>
                </a:tc>
              </a:tr>
              <a:tr h="21741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Кологривский район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1741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3355" marR="3355" marT="3355" marB="0"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Г.п.г. Кологрив </a:t>
                      </a:r>
                    </a:p>
                  </a:txBody>
                  <a:tcPr marL="3355" marR="3355" marT="3355" marB="0"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5,9 / 9,9</a:t>
                      </a:r>
                    </a:p>
                  </a:txBody>
                  <a:tcPr marL="3355" marR="3355" marT="3355" marB="0"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77 / 83</a:t>
                      </a:r>
                    </a:p>
                  </a:txBody>
                  <a:tcPr marL="3355" marR="3355" marT="3355" marB="0"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0,01</a:t>
                      </a:r>
                    </a:p>
                  </a:txBody>
                  <a:tcPr marL="3355" marR="3355" marT="3355" marB="0" anchor="ctr">
                    <a:lnB w="12700" cmpd="sng">
                      <a:noFill/>
                    </a:lnB>
                  </a:tcPr>
                </a:tc>
              </a:tr>
              <a:tr h="21741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Костромской район</a:t>
                      </a:r>
                    </a:p>
                  </a:txBody>
                  <a:tcPr marL="3355" marR="3355" marT="335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4137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3355" marR="3355" marT="3355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Шунгенское с.п. </a:t>
                      </a:r>
                    </a:p>
                  </a:txBody>
                  <a:tcPr marL="3355" marR="3355" marT="3355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5,9 / 9,9</a:t>
                      </a:r>
                    </a:p>
                  </a:txBody>
                  <a:tcPr marL="3355" marR="3355" marT="3355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83 / 89</a:t>
                      </a:r>
                    </a:p>
                  </a:txBody>
                  <a:tcPr marL="3355" marR="3355" marT="3355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0,06</a:t>
                      </a:r>
                    </a:p>
                  </a:txBody>
                  <a:tcPr marL="3355" marR="3355" marT="3355" marB="0" anchor="ctr">
                    <a:lnT w="12700" cmpd="sng">
                      <a:noFill/>
                    </a:lnT>
                  </a:tcPr>
                </a:tc>
              </a:tr>
              <a:tr h="21741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Красносельский район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1741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Г.п.п. Красное-на-Волге 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5,9 / 9,9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71 / 77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0,94</a:t>
                      </a:r>
                    </a:p>
                  </a:txBody>
                  <a:tcPr marL="3355" marR="3355" marT="3355" marB="0" anchor="ctr"/>
                </a:tc>
              </a:tr>
              <a:tr h="21741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Гридинское с.п. 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5,9 / 9,9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80 / 86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0,09</a:t>
                      </a:r>
                    </a:p>
                  </a:txBody>
                  <a:tcPr marL="3355" marR="3355" marT="3355" marB="0" anchor="ctr"/>
                </a:tc>
              </a:tr>
              <a:tr h="21741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Прискоковское с.п. 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5,9 / 9,9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85 / 91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0,06</a:t>
                      </a:r>
                    </a:p>
                  </a:txBody>
                  <a:tcPr marL="3355" marR="3355" marT="3355" marB="0" anchor="ctr"/>
                </a:tc>
              </a:tr>
              <a:tr h="21741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Шолоховское с.п. 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5,9 / 9,9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67 / 72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0,3</a:t>
                      </a:r>
                    </a:p>
                  </a:txBody>
                  <a:tcPr marL="3355" marR="3355" marT="3355" marB="0" anchor="ctr"/>
                </a:tc>
              </a:tr>
              <a:tr h="21741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Макарьевский район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1741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Г.п.г. Макарьев 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5,9 / 9,9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60 / 64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0,3</a:t>
                      </a:r>
                    </a:p>
                  </a:txBody>
                  <a:tcPr marL="3355" marR="3355" marT="3355" marB="0" anchor="ctr"/>
                </a:tc>
              </a:tr>
              <a:tr h="21741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Г.п.г. Нерехта 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5,9 / 9,9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57 / 65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1,3</a:t>
                      </a:r>
                    </a:p>
                  </a:txBody>
                  <a:tcPr marL="3355" marR="3355" marT="3355" marB="0" anchor="ctr"/>
                </a:tc>
              </a:tr>
              <a:tr h="21741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Г.п.г. Нея 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5,9 / 9,9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68 / 74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1,22</a:t>
                      </a:r>
                    </a:p>
                  </a:txBody>
                  <a:tcPr marL="3355" marR="3355" marT="3355" marB="0" anchor="ctr"/>
                </a:tc>
              </a:tr>
              <a:tr h="21741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Октябрьский район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4137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Покровское с.п. 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5,9 / 9,9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73 / 79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0,01</a:t>
                      </a:r>
                    </a:p>
                  </a:txBody>
                  <a:tcPr marL="3355" marR="3355" marT="3355" marB="0" anchor="ctr"/>
                </a:tc>
              </a:tr>
              <a:tr h="21741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Островский район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4137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Клеванцовское с.п. 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5,9 / 9,9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62 / 67</a:t>
                      </a:r>
                    </a:p>
                  </a:txBody>
                  <a:tcPr marL="3355" marR="3355" marT="335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0,01</a:t>
                      </a:r>
                    </a:p>
                  </a:txBody>
                  <a:tcPr marL="3355" marR="3355" marT="3355" marB="0" anchor="ctr"/>
                </a:tc>
              </a:tr>
              <a:tr h="24137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Г.п.г. Солигалич 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5,9 / 9,9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89 / 95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0,01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4137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Г.п.г.Чухлома </a:t>
                      </a:r>
                      <a:endParaRPr lang="ru-RU" sz="1400" b="1" i="0" u="none" strike="noStrike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5,9 / 9,9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55 / 59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+mn-ea"/>
                          <a:cs typeface="+mn-cs"/>
                        </a:rPr>
                        <a:t>0,08</a:t>
                      </a:r>
                    </a:p>
                  </a:txBody>
                  <a:tcPr marL="3355" marR="3355" marT="335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1741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b">
                    <a:solidFill>
                      <a:srgbClr val="4274B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+mn-cs"/>
                        </a:rPr>
                        <a:t>ИТОГО</a:t>
                      </a:r>
                    </a:p>
                  </a:txBody>
                  <a:tcPr marL="3355" marR="3355" marT="3355" marB="0" anchor="ctr">
                    <a:solidFill>
                      <a:srgbClr val="4274B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b">
                    <a:solidFill>
                      <a:srgbClr val="4274B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3355" marR="3355" marT="3355" marB="0" anchor="b">
                    <a:solidFill>
                      <a:srgbClr val="4274B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+mn-cs"/>
                        </a:rPr>
                        <a:t>4,48</a:t>
                      </a:r>
                    </a:p>
                  </a:txBody>
                  <a:tcPr marL="3355" marR="3355" marT="3355" marB="0" anchor="ctr">
                    <a:solidFill>
                      <a:srgbClr val="4274B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13568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071813" y="0"/>
            <a:ext cx="6072187" cy="6858000"/>
          </a:xfrm>
          <a:prstGeom prst="rect">
            <a:avLst/>
          </a:prstGeom>
          <a:solidFill>
            <a:srgbClr val="A9C1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307181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 на </a:t>
            </a:r>
          </a:p>
        </p:txBody>
      </p:sp>
      <p:pic>
        <p:nvPicPr>
          <p:cNvPr id="9" name="Рисунок 8" descr="Многоцв_полн_монохр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0013" y="71438"/>
            <a:ext cx="760412" cy="690562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Скругленный прямоугольник 9"/>
          <p:cNvSpPr/>
          <p:nvPr/>
        </p:nvSpPr>
        <p:spPr>
          <a:xfrm>
            <a:off x="642938" y="428625"/>
            <a:ext cx="8172450" cy="6091238"/>
          </a:xfrm>
          <a:prstGeom prst="roundRect">
            <a:avLst>
              <a:gd name="adj" fmla="val 94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ts val="1920"/>
              </a:lnSpc>
              <a:defRPr/>
            </a:pPr>
            <a:r>
              <a:rPr lang="ru-RU" sz="1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pPr algn="just">
              <a:tabLst>
                <a:tab pos="806450" algn="l"/>
                <a:tab pos="1438275" algn="l"/>
              </a:tabLst>
              <a:defRPr/>
            </a:pP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</a:p>
        </p:txBody>
      </p:sp>
      <p:sp>
        <p:nvSpPr>
          <p:cNvPr id="7174" name="Номер слайда 10"/>
          <p:cNvSpPr>
            <a:spLocks noGrp="1"/>
          </p:cNvSpPr>
          <p:nvPr>
            <p:ph type="sldNum" sz="quarter" idx="12"/>
          </p:nvPr>
        </p:nvSpPr>
        <p:spPr bwMode="auto">
          <a:xfrm>
            <a:off x="7010400" y="6492875"/>
            <a:ext cx="2133600" cy="3651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7175" name="TextBox 10"/>
          <p:cNvSpPr txBox="1">
            <a:spLocks noChangeArrowheads="1"/>
          </p:cNvSpPr>
          <p:nvPr/>
        </p:nvSpPr>
        <p:spPr bwMode="auto">
          <a:xfrm>
            <a:off x="703263" y="450850"/>
            <a:ext cx="78644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ОГРАНИЧЕНИЕ РОСТА ПЛАТЫ ГРАЖДАН 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 КОММУНАЛЬНЫЕ УСЛУГИ НА ТЕРРИТОРИИ 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КОСТРОМСКОЙ ОБЛАСТИ В 2018 ГОДУ </a:t>
            </a:r>
          </a:p>
          <a:p>
            <a:pPr algn="ctr" eaLnBrk="1" hangingPunct="1"/>
            <a:endParaRPr lang="ru-RU" alt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75860534"/>
              </p:ext>
            </p:extLst>
          </p:nvPr>
        </p:nvGraphicFramePr>
        <p:xfrm>
          <a:off x="748146" y="1371599"/>
          <a:ext cx="7924800" cy="3546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3748"/>
                <a:gridCol w="1892106"/>
                <a:gridCol w="1690255"/>
                <a:gridCol w="1648691"/>
              </a:tblGrid>
              <a:tr h="191746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Субъект </a:t>
                      </a:r>
                    </a:p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31" marB="45731" anchor="ctr">
                    <a:solidFill>
                      <a:srgbClr val="4274B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Средний индекс изменения вносимой гражданами платы за  коммунальные услуги </a:t>
                      </a:r>
                    </a:p>
                  </a:txBody>
                  <a:tcPr marL="91432" marR="91432" marT="45731" marB="45731" anchor="ctr">
                    <a:solidFill>
                      <a:srgbClr val="4274B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Предельно допустимое отклонение по отдельным муниципальным образованиям </a:t>
                      </a:r>
                    </a:p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31" marB="45731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4274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Установленные   индексы  роста платы за  коммунальные услуги  по муниципальным образованиям </a:t>
                      </a:r>
                    </a:p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31" marB="4573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4274B0"/>
                    </a:solidFill>
                  </a:tcPr>
                </a:tc>
              </a:tr>
              <a:tr h="538843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Российская Федерация</a:t>
                      </a:r>
                    </a:p>
                  </a:txBody>
                  <a:tcPr marL="91432" marR="91432" marT="45731" marB="45731" anchor="ctr">
                    <a:solidFill>
                      <a:srgbClr val="E7EE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4,0 % *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31" marB="45731" anchor="ctr">
                    <a:solidFill>
                      <a:srgbClr val="E7EE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31" marB="45731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7EE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31" marB="4573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7EEFF"/>
                    </a:solidFill>
                  </a:tcPr>
                </a:tc>
              </a:tr>
              <a:tr h="538843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Костромская область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31" marB="45731" anchor="ctr">
                    <a:solidFill>
                      <a:srgbClr val="E7EE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3,7 %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31" marB="45731" anchor="ctr">
                    <a:solidFill>
                      <a:srgbClr val="E7EE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2,2 %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31" marB="45731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7EE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3,7%-5,9%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31" marB="4573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7EEFF"/>
                    </a:solidFill>
                  </a:tcPr>
                </a:tc>
              </a:tr>
              <a:tr h="551613">
                <a:tc gridSpan="4">
                  <a:txBody>
                    <a:bodyPr/>
                    <a:lstStyle/>
                    <a:p>
                      <a:pPr algn="just"/>
                      <a:r>
                        <a:rPr lang="ru-RU" sz="18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* Рост платы  граждан за коммунальные услуги в среднем по РФ                </a:t>
                      </a:r>
                      <a:endParaRPr lang="ru-RU" sz="18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31" marB="45731" anchor="ctr">
                    <a:solidFill>
                      <a:srgbClr val="E7EE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8" marB="45728" anchor="ctr">
                    <a:solidFill>
                      <a:srgbClr val="E7EE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28" marB="45728" anchor="ctr">
                    <a:solidFill>
                      <a:srgbClr val="E7EE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/>
                      <a:endParaRPr lang="ru-RU" sz="18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2" marR="91432" marT="45731" marB="4573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7EEFF"/>
                    </a:solidFill>
                  </a:tcPr>
                </a:tc>
              </a:tr>
            </a:tbl>
          </a:graphicData>
        </a:graphic>
      </p:graphicFrame>
      <p:sp>
        <p:nvSpPr>
          <p:cNvPr id="7200" name="TextBox 10"/>
          <p:cNvSpPr txBox="1">
            <a:spLocks noChangeArrowheads="1"/>
          </p:cNvSpPr>
          <p:nvPr/>
        </p:nvSpPr>
        <p:spPr bwMode="auto">
          <a:xfrm>
            <a:off x="775854" y="4932218"/>
            <a:ext cx="801095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Максимальные индексы роста платы граждан за коммунальные услуги по муниципальным образованиям области утверждены постановлением губернатора Костромской области от </a:t>
            </a:r>
            <a:r>
              <a:rPr lang="en-US" alt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ноября 2017 </a:t>
            </a:r>
            <a:r>
              <a:rPr lang="ru-RU" alt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№ </a:t>
            </a:r>
            <a:r>
              <a:rPr lang="ru-RU" alt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en-US" alt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«Об утверждении  предельных (максимальных) индексов изменения размера вносимой гражданами платы за коммунальные услуги в муниципальных образованиях Костромской области      на </a:t>
            </a:r>
            <a:r>
              <a:rPr lang="ru-RU" alt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2018 год»</a:t>
            </a:r>
            <a:endParaRPr lang="ru-RU" altLang="ru-RU" sz="1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30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071813" y="0"/>
            <a:ext cx="6072187" cy="6858000"/>
          </a:xfrm>
          <a:prstGeom prst="rect">
            <a:avLst/>
          </a:prstGeom>
          <a:solidFill>
            <a:srgbClr val="A9C1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307181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 на </a:t>
            </a:r>
          </a:p>
        </p:txBody>
      </p:sp>
      <p:pic>
        <p:nvPicPr>
          <p:cNvPr id="9" name="Рисунок 8" descr="Многоцв_полн_монохр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0013" y="71438"/>
            <a:ext cx="760412" cy="690562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Скругленный прямоугольник 9"/>
          <p:cNvSpPr/>
          <p:nvPr/>
        </p:nvSpPr>
        <p:spPr>
          <a:xfrm>
            <a:off x="342055" y="347240"/>
            <a:ext cx="8477853" cy="6205960"/>
          </a:xfrm>
          <a:prstGeom prst="roundRect">
            <a:avLst>
              <a:gd name="adj" fmla="val 94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9266" y="578735"/>
            <a:ext cx="77660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04" name="TextBox 10"/>
          <p:cNvSpPr txBox="1">
            <a:spLocks noChangeArrowheads="1"/>
          </p:cNvSpPr>
          <p:nvPr/>
        </p:nvSpPr>
        <p:spPr bwMode="auto">
          <a:xfrm>
            <a:off x="8819908" y="6493397"/>
            <a:ext cx="32409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393538"/>
            <a:ext cx="9143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МЕРЫ СОЦИАЛЬНОЙ ПОДДЕРЖКИ  В СВЯЗИ </a:t>
            </a:r>
            <a:r>
              <a:rPr lang="ru-RU" sz="175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ПЕРЕДАЧЕЙ</a:t>
            </a:r>
          </a:p>
          <a:p>
            <a:pPr algn="ctr"/>
            <a:r>
              <a:rPr lang="ru-RU" sz="175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ПОЛНОМОЧИЙ В СФЕРЕ ЖКХ НА УРОВЕНЬ МУНИЦИПАЛЬНЫХ РАЙОНОВ</a:t>
            </a:r>
          </a:p>
          <a:p>
            <a:pPr algn="ctr"/>
            <a:endParaRPr lang="ru-RU" cap="all" dirty="0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347241" y="1289021"/>
          <a:ext cx="8403221" cy="50967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5032"/>
                <a:gridCol w="1510600"/>
                <a:gridCol w="2286000"/>
                <a:gridCol w="1082884"/>
                <a:gridCol w="989908"/>
                <a:gridCol w="1297879"/>
                <a:gridCol w="890918"/>
              </a:tblGrid>
              <a:tr h="38754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№ п/п</a:t>
                      </a:r>
                    </a:p>
                  </a:txBody>
                  <a:tcPr marL="36000" marR="36000" marT="0" marB="0" anchor="ctr">
                    <a:solidFill>
                      <a:srgbClr val="4274B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Муниципальный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район</a:t>
                      </a:r>
                    </a:p>
                  </a:txBody>
                  <a:tcPr marL="36000" marR="36000" marT="0" marB="0" anchor="ctr">
                    <a:solidFill>
                      <a:srgbClr val="4274B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Предприятие</a:t>
                      </a:r>
                    </a:p>
                  </a:txBody>
                  <a:tcPr marL="36000" marR="36000" marT="0" marB="0" anchor="ctr">
                    <a:solidFill>
                      <a:srgbClr val="4274B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Вид услуги</a:t>
                      </a:r>
                    </a:p>
                  </a:txBody>
                  <a:tcPr marL="36000" marR="36000" marT="0" marB="0" anchor="ctr">
                    <a:solidFill>
                      <a:srgbClr val="4274B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Тариф/ норматив</a:t>
                      </a:r>
                    </a:p>
                  </a:txBody>
                  <a:tcPr marL="36000" marR="36000" marT="0" marB="0" anchor="ctr">
                    <a:solidFill>
                      <a:srgbClr val="4274B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Муниципальный стандарт</a:t>
                      </a:r>
                    </a:p>
                  </a:txBody>
                  <a:tcPr marL="36000" marR="36000" marT="0" marB="0" anchor="ctr">
                    <a:solidFill>
                      <a:srgbClr val="4274B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МСП, млн.руб.</a:t>
                      </a:r>
                    </a:p>
                  </a:txBody>
                  <a:tcPr marL="36000" marR="36000" marT="0" marB="0" anchor="ctr">
                    <a:solidFill>
                      <a:srgbClr val="4274B0"/>
                    </a:solidFill>
                  </a:tcPr>
                </a:tc>
              </a:tr>
              <a:tr h="182117">
                <a:tc rowSpan="3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Галичский м/р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ООО «Благоустройство города»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ГВС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250,60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108,00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0,08</a:t>
                      </a:r>
                    </a:p>
                  </a:txBody>
                  <a:tcPr marL="36000" marR="36000" marT="0" marB="0" anchor="ctr"/>
                </a:tc>
              </a:tr>
              <a:tr h="1821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ООО «Благоустройство города»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Отопление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3021,00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2415,00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0,13</a:t>
                      </a:r>
                    </a:p>
                  </a:txBody>
                  <a:tcPr marL="36000" marR="36000" marT="0" marB="0" anchor="ctr"/>
                </a:tc>
              </a:tr>
              <a:tr h="1972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Итого: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1200" b="1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0,21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</a:tr>
              <a:tr h="182117"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36000" marR="36000" marT="0" marB="0" anchor="ctr"/>
                </a:tc>
                <a:tc rowSpan="2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город Нея и Нейский район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ООО «ЗЕМКОМ»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Отопление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2624,10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1955,00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1,17</a:t>
                      </a:r>
                    </a:p>
                  </a:txBody>
                  <a:tcPr marL="36000" marR="36000" marT="0" marB="0" anchor="ctr"/>
                </a:tc>
              </a:tr>
              <a:tr h="1972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Итого: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1200" b="1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1,17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</a:tr>
              <a:tr h="182117">
                <a:tc rowSpan="5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Костромской м/р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МП ЖКХ «Борщино»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Отопление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2365,36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1407,39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1,49</a:t>
                      </a:r>
                    </a:p>
                  </a:txBody>
                  <a:tcPr marL="36000" marR="36000" marT="0" marB="0" anchor="ctr"/>
                </a:tc>
              </a:tr>
              <a:tr h="1821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МП ЖКХ «Борщино»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Отопление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2464,48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2395,48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0,24</a:t>
                      </a:r>
                    </a:p>
                  </a:txBody>
                  <a:tcPr marL="36000" marR="36000" marT="0" marB="0" anchor="ctr"/>
                </a:tc>
              </a:tr>
              <a:tr h="1821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МП ЖКХ «Борщино»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ХВС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62,22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28,00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0,35</a:t>
                      </a:r>
                    </a:p>
                  </a:txBody>
                  <a:tcPr marL="36000" marR="36000" marT="0" marB="0" anchor="ctr"/>
                </a:tc>
              </a:tr>
              <a:tr h="1821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МУП ЖКХ Шунгенского с/п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Отопление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2297,55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2046,00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0,17</a:t>
                      </a:r>
                    </a:p>
                  </a:txBody>
                  <a:tcPr marL="36000" marR="36000" marT="0" marB="0" anchor="ctr"/>
                </a:tc>
              </a:tr>
              <a:tr h="1972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Итого: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1200" b="1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2,25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</a:tr>
              <a:tr h="182117">
                <a:tc rowSpan="5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36000" marR="36000" marT="0" marB="0" anchor="ctr"/>
                </a:tc>
                <a:tc rowSpan="5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Красносельский м/р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МУП «Газовые котельные»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Отопление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2633,00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2265,00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2,11</a:t>
                      </a:r>
                    </a:p>
                  </a:txBody>
                  <a:tcPr marL="36000" marR="36000" marT="0" marB="0" anchor="ctr"/>
                </a:tc>
              </a:tr>
              <a:tr h="1821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МУП «Газовые котельные»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Подогрев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2633,00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1990,00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0,11</a:t>
                      </a:r>
                    </a:p>
                  </a:txBody>
                  <a:tcPr marL="36000" marR="36000" marT="0" marB="0" anchor="ctr"/>
                </a:tc>
              </a:tr>
              <a:tr h="1821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ООО «Теплогазсервис»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Отопление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4595,20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1903,00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0,99</a:t>
                      </a:r>
                    </a:p>
                  </a:txBody>
                  <a:tcPr marL="36000" marR="36000" marT="0" marB="0" anchor="ctr"/>
                </a:tc>
              </a:tr>
              <a:tr h="3642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МУП «Газовые котельные»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Отопление (по нормативу)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0,029</a:t>
                      </a:r>
                      <a:endParaRPr lang="ru-RU" sz="12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0,0264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0,11</a:t>
                      </a:r>
                      <a:endParaRPr lang="ru-RU" sz="12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6000" marR="36000" marT="0" marB="0" anchor="ctr"/>
                </a:tc>
              </a:tr>
              <a:tr h="1972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Итого: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1200" b="1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3,32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</a:tr>
              <a:tr h="182117"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Октябрьский м/р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МУП ЖКХ «Покровское»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Отопление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2486,10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1975,00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0,03</a:t>
                      </a:r>
                    </a:p>
                  </a:txBody>
                  <a:tcPr marL="36000" marR="36000" marT="0" marB="0" anchor="ctr"/>
                </a:tc>
              </a:tr>
              <a:tr h="1972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Итого: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1200" b="1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0,03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</a:tr>
              <a:tr h="182117">
                <a:tc rowSpan="3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36000" marR="36000" marT="0" marB="0" anchor="ctr"/>
                </a:tc>
                <a:tc rowSpan="3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Островский м/р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МУП «Ресурс»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ХВС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50,77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27,55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36000" marR="36000" marT="0" marB="0" anchor="ctr"/>
                </a:tc>
              </a:tr>
              <a:tr h="1821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МУП «Ресурс»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Отопление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3142,53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2100,50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0,04</a:t>
                      </a:r>
                    </a:p>
                  </a:txBody>
                  <a:tcPr marL="36000" marR="36000" marT="0" marB="0" anchor="ctr"/>
                </a:tc>
              </a:tr>
              <a:tr h="1972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Итого: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1200" b="1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0,05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</a:tr>
              <a:tr h="182117">
                <a:tc rowSpan="3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Шарьинский м/р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МУП «Шарьялестеплосервис»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Отопление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4747,14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2250,00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0,16</a:t>
                      </a:r>
                    </a:p>
                  </a:txBody>
                  <a:tcPr marL="36000" marR="36000" marT="0" marB="0" anchor="ctr"/>
                </a:tc>
              </a:tr>
              <a:tr h="1821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ООО «ОЛИМП»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Отопление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2967,60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2250,00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0,37</a:t>
                      </a:r>
                    </a:p>
                  </a:txBody>
                  <a:tcPr marL="36000" marR="36000" marT="0" marB="0" anchor="ctr"/>
                </a:tc>
              </a:tr>
              <a:tr h="1972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Итого: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ru-RU" sz="1200" b="1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ru-RU" sz="1200" b="1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ru-RU" sz="1200" b="1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3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0,53</a:t>
                      </a:r>
                    </a:p>
                  </a:txBody>
                  <a:tcPr marL="36000" marR="36000" marT="0" marB="0" anchor="ctr">
                    <a:solidFill>
                      <a:srgbClr val="A9C1DF"/>
                    </a:solidFill>
                  </a:tcPr>
                </a:tc>
              </a:tr>
              <a:tr h="21247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36000" marR="36000" marT="0" marB="0" anchor="ctr">
                    <a:solidFill>
                      <a:srgbClr val="4274B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ВСЕГО :</a:t>
                      </a:r>
                    </a:p>
                  </a:txBody>
                  <a:tcPr marL="36000" marR="36000" marT="0" marB="0" anchor="ctr">
                    <a:solidFill>
                      <a:srgbClr val="4274B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36000" marR="36000" marT="0" marB="0" anchor="ctr">
                    <a:solidFill>
                      <a:srgbClr val="4274B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ru-RU" sz="1200" b="1" kern="1200" dirty="0" smtClean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6000" marR="36000" marT="0" marB="0" anchor="ctr">
                    <a:solidFill>
                      <a:srgbClr val="4274B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ru-RU" sz="1200" b="1" kern="1200" dirty="0" smtClean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6000" marR="36000" marT="0" marB="0" anchor="ctr">
                    <a:solidFill>
                      <a:srgbClr val="4274B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ru-RU" sz="1200" b="1" kern="1200" dirty="0" smtClean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36000" marR="36000" marT="0" marB="0" anchor="ctr">
                    <a:solidFill>
                      <a:srgbClr val="4274B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7,56</a:t>
                      </a:r>
                    </a:p>
                  </a:txBody>
                  <a:tcPr marL="36000" marR="36000" marT="0" marB="0" anchor="ctr">
                    <a:solidFill>
                      <a:srgbClr val="4274B0"/>
                    </a:solidFill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41064" y="963175"/>
            <a:ext cx="8390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Меры социальной поддержки на  1 полугодие 2018 года </a:t>
            </a: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77505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071813" y="0"/>
            <a:ext cx="6072187" cy="6858000"/>
          </a:xfrm>
          <a:prstGeom prst="rect">
            <a:avLst/>
          </a:prstGeom>
          <a:solidFill>
            <a:srgbClr val="A9C1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307181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 на </a:t>
            </a:r>
          </a:p>
        </p:txBody>
      </p:sp>
      <p:pic>
        <p:nvPicPr>
          <p:cNvPr id="9" name="Рисунок 8" descr="Многоцв_полн_монохр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0013" y="71438"/>
            <a:ext cx="760412" cy="690562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Скругленный прямоугольник 9"/>
          <p:cNvSpPr/>
          <p:nvPr/>
        </p:nvSpPr>
        <p:spPr>
          <a:xfrm>
            <a:off x="561975" y="554038"/>
            <a:ext cx="8142288" cy="5926137"/>
          </a:xfrm>
          <a:prstGeom prst="roundRect">
            <a:avLst>
              <a:gd name="adj" fmla="val 94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8036" y="651164"/>
            <a:ext cx="8049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КОНТРОЛЬ ЗА СОБЛЮДЕНИЕМ ИНДЕКСОВ РОСТА ПЛАТЫ ГРАЖДАН ЗА КОММУНАЛЬНЫЕ УСЛУГИ В 2018 ГОДУ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66800" y="1537853"/>
            <a:ext cx="7218218" cy="217516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ru-RU" sz="1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Позиция ФАС России:</a:t>
            </a:r>
          </a:p>
          <a:p>
            <a:pPr algn="ctr">
              <a:spcBef>
                <a:spcPts val="0"/>
              </a:spcBef>
            </a:pPr>
            <a:r>
              <a:rPr lang="ru-RU" sz="1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Основание для  превышения установленных индексов более чем на величину отклонения по субъекту РФ – реализация долгосрочных инвестиционных программ и концессионных  соглашений,   направленных на обновление коммунальной инфраструктуры и повышение качества</a:t>
            </a:r>
          </a:p>
          <a:p>
            <a:pPr algn="ctr">
              <a:spcBef>
                <a:spcPts val="0"/>
              </a:spcBef>
            </a:pPr>
            <a:r>
              <a:rPr lang="ru-RU" sz="1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коммунальных услуг</a:t>
            </a:r>
            <a:endParaRPr lang="ru-RU" sz="19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22219" y="4073236"/>
            <a:ext cx="7259781" cy="205047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ru-RU" sz="1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Позиция Правительства Российской Федерации:</a:t>
            </a:r>
          </a:p>
          <a:p>
            <a:pPr algn="ctr">
              <a:spcBef>
                <a:spcPts val="600"/>
              </a:spcBef>
            </a:pPr>
            <a:r>
              <a:rPr lang="ru-RU" sz="19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Превышение индексов более чем на величину отклонения по субъекту РФ допускается только в исключительных случаях и с предварительным уведомлением ФАС России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10 дней до предполагаемой даты подписания нормативного правового акта высшего должностного лица субъекта</a:t>
            </a:r>
            <a:endParaRPr lang="ru-RU" sz="19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72945" y="6470073"/>
            <a:ext cx="304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071813" y="0"/>
            <a:ext cx="6072187" cy="6858000"/>
          </a:xfrm>
          <a:prstGeom prst="rect">
            <a:avLst/>
          </a:prstGeom>
          <a:solidFill>
            <a:srgbClr val="A9C1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307181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 на </a:t>
            </a:r>
          </a:p>
        </p:txBody>
      </p:sp>
      <p:pic>
        <p:nvPicPr>
          <p:cNvPr id="9" name="Рисунок 8" descr="Многоцв_полн_монохр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0013" y="71438"/>
            <a:ext cx="760412" cy="690562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Скругленный прямоугольник 9"/>
          <p:cNvSpPr/>
          <p:nvPr/>
        </p:nvSpPr>
        <p:spPr>
          <a:xfrm>
            <a:off x="379413" y="447675"/>
            <a:ext cx="8324850" cy="6203950"/>
          </a:xfrm>
          <a:prstGeom prst="roundRect">
            <a:avLst>
              <a:gd name="adj" fmla="val 94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0" hangingPunct="0">
              <a:defRPr/>
            </a:pPr>
            <a:endParaRPr lang="ru-RU" sz="1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ts val="1920"/>
              </a:lnSpc>
              <a:defRPr/>
            </a:pPr>
            <a:r>
              <a:rPr lang="ru-RU" sz="1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pPr algn="just">
              <a:tabLst>
                <a:tab pos="806450" algn="l"/>
                <a:tab pos="1438275" algn="l"/>
              </a:tabLst>
              <a:defRPr/>
            </a:pP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</a:p>
        </p:txBody>
      </p:sp>
      <p:sp>
        <p:nvSpPr>
          <p:cNvPr id="10246" name="Номер слайда 10"/>
          <p:cNvSpPr>
            <a:spLocks noGrp="1"/>
          </p:cNvSpPr>
          <p:nvPr>
            <p:ph type="sldNum" sz="quarter" idx="12"/>
          </p:nvPr>
        </p:nvSpPr>
        <p:spPr bwMode="auto">
          <a:xfrm>
            <a:off x="7010400" y="6492875"/>
            <a:ext cx="2133600" cy="3651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7" name="TextBox 10"/>
          <p:cNvSpPr txBox="1">
            <a:spLocks noChangeArrowheads="1"/>
          </p:cNvSpPr>
          <p:nvPr/>
        </p:nvSpPr>
        <p:spPr bwMode="auto">
          <a:xfrm>
            <a:off x="1069687" y="443345"/>
            <a:ext cx="69738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 ПРОТОКОЛЬНЫХ ПОРУЧЕНИЙ</a:t>
            </a:r>
          </a:p>
        </p:txBody>
      </p:sp>
      <p:sp>
        <p:nvSpPr>
          <p:cNvPr id="10248" name="TextBox 18"/>
          <p:cNvSpPr txBox="1">
            <a:spLocks noChangeArrowheads="1"/>
          </p:cNvSpPr>
          <p:nvPr/>
        </p:nvSpPr>
        <p:spPr bwMode="auto">
          <a:xfrm>
            <a:off x="1676400" y="2509838"/>
            <a:ext cx="5919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387929" y="457200"/>
            <a:ext cx="8118764" cy="6789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0" hangingPunct="0">
              <a:lnSpc>
                <a:spcPts val="2880"/>
              </a:lnSpc>
              <a:spcBef>
                <a:spcPts val="600"/>
              </a:spcBef>
              <a:defRPr/>
            </a:pPr>
            <a:endParaRPr lang="ru-RU" sz="2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539750" algn="just">
              <a:spcBef>
                <a:spcPts val="600"/>
              </a:spcBef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Департаменту государственного регулирования цен и тарифов Костромской области:</a:t>
            </a:r>
          </a:p>
          <a:p>
            <a:pPr lvl="0" indent="53975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ежемесячно проводить  мониторинг фактического изменения размера совокупной платы граждан за коммунальные услуги по муниципальным образованиям региона в целях контроля за соблюдением установленных ограничений с одновременным размещением данной информации на официальном сайте департамента;</a:t>
            </a:r>
          </a:p>
          <a:p>
            <a:pPr lvl="0" indent="53975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ежемесячно по итогам мониторинга информацию направлять в ФАС России;</a:t>
            </a:r>
          </a:p>
          <a:p>
            <a:pPr lvl="0" indent="53975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направлять уведомление в  ФАС России об изменении индексов размера вносимой гражданами платы за коммунальные услуги в срок за 10 дней до предполагаемой даты подписания нормативного правового акта высшего должностного лица субъекта. </a:t>
            </a:r>
          </a:p>
          <a:p>
            <a:pPr lvl="0" indent="53975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проводить информационно-разъяснительную работу с населением о тарифах и начислении платы за коммунальные услуги.</a:t>
            </a:r>
          </a:p>
          <a:p>
            <a:pPr indent="539750" algn="just">
              <a:spcBef>
                <a:spcPts val="600"/>
              </a:spcBef>
            </a:pP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539750" algn="just">
              <a:spcBef>
                <a:spcPts val="600"/>
              </a:spcBef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233251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071813" y="0"/>
            <a:ext cx="6072187" cy="6858000"/>
          </a:xfrm>
          <a:prstGeom prst="rect">
            <a:avLst/>
          </a:prstGeom>
          <a:solidFill>
            <a:srgbClr val="A9C1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307181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 на </a:t>
            </a:r>
          </a:p>
        </p:txBody>
      </p:sp>
      <p:pic>
        <p:nvPicPr>
          <p:cNvPr id="9" name="Рисунок 8" descr="Многоцв_полн_монохр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0013" y="71438"/>
            <a:ext cx="760412" cy="690562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Скругленный прямоугольник 9"/>
          <p:cNvSpPr/>
          <p:nvPr/>
        </p:nvSpPr>
        <p:spPr>
          <a:xfrm>
            <a:off x="561975" y="554038"/>
            <a:ext cx="8142288" cy="5926137"/>
          </a:xfrm>
          <a:prstGeom prst="roundRect">
            <a:avLst>
              <a:gd name="adj" fmla="val 94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10303</TotalTime>
  <Words>1019</Words>
  <Application>Microsoft Office PowerPoint</Application>
  <PresentationFormat>Экран (4:3)</PresentationFormat>
  <Paragraphs>355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Лёвкина</dc:creator>
  <cp:lastModifiedBy>Хворостинская</cp:lastModifiedBy>
  <cp:revision>1721</cp:revision>
  <cp:lastPrinted>2018-02-09T11:38:36Z</cp:lastPrinted>
  <dcterms:created xsi:type="dcterms:W3CDTF">2009-03-11T04:44:06Z</dcterms:created>
  <dcterms:modified xsi:type="dcterms:W3CDTF">2018-02-12T05:59:14Z</dcterms:modified>
</cp:coreProperties>
</file>