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8" r:id="rId3"/>
    <p:sldId id="288" r:id="rId4"/>
    <p:sldId id="287" r:id="rId5"/>
    <p:sldId id="294" r:id="rId6"/>
    <p:sldId id="282" r:id="rId7"/>
    <p:sldId id="273" r:id="rId8"/>
    <p:sldId id="293" r:id="rId9"/>
    <p:sldId id="291" r:id="rId10"/>
    <p:sldId id="289" r:id="rId11"/>
    <p:sldId id="280" r:id="rId12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7" autoAdjust="0"/>
    <p:restoredTop sz="94737" autoAdjust="0"/>
  </p:normalViewPr>
  <p:slideViewPr>
    <p:cSldViewPr>
      <p:cViewPr varScale="1">
        <p:scale>
          <a:sx n="77" d="100"/>
          <a:sy n="77" d="100"/>
        </p:scale>
        <p:origin x="-109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1E8B78-190F-4892-AA74-4D5C1416084D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26577E-0D0D-48C8-9A7A-F8050FD10B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7354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A6525-179B-4BB8-8061-24F35E18C8C8}" type="datetimeFigureOut">
              <a:rPr lang="ru-RU" smtClean="0"/>
              <a:pPr/>
              <a:t>07.02.2018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A8AD1-B125-47CD-8ABD-94FEA0B2829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A6525-179B-4BB8-8061-24F35E18C8C8}" type="datetimeFigureOut">
              <a:rPr lang="ru-RU" smtClean="0"/>
              <a:pPr/>
              <a:t>07.02.2018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A8AD1-B125-47CD-8ABD-94FEA0B2829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A6525-179B-4BB8-8061-24F35E18C8C8}" type="datetimeFigureOut">
              <a:rPr lang="ru-RU" smtClean="0"/>
              <a:pPr/>
              <a:t>07.02.2018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A8AD1-B125-47CD-8ABD-94FEA0B2829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8"/>
          <p:cNvGrpSpPr>
            <a:grpSpLocks/>
          </p:cNvGrpSpPr>
          <p:nvPr/>
        </p:nvGrpSpPr>
        <p:grpSpPr bwMode="auto">
          <a:xfrm>
            <a:off x="-12700" y="-3175"/>
            <a:ext cx="8786813" cy="1146175"/>
            <a:chOff x="-22830" y="-3344"/>
            <a:chExt cx="8786842" cy="1146328"/>
          </a:xfrm>
        </p:grpSpPr>
        <p:sp>
          <p:nvSpPr>
            <p:cNvPr id="3" name="Полилиния 2"/>
            <p:cNvSpPr/>
            <p:nvPr/>
          </p:nvSpPr>
          <p:spPr>
            <a:xfrm flipV="1">
              <a:off x="0" y="-3344"/>
              <a:ext cx="7858148" cy="1146328"/>
            </a:xfrm>
            <a:custGeom>
              <a:avLst/>
              <a:gdLst>
                <a:gd name="connsiteX0" fmla="*/ 0 w 4000496"/>
                <a:gd name="connsiteY0" fmla="*/ 1214422 h 1214422"/>
                <a:gd name="connsiteX1" fmla="*/ 0 w 4000496"/>
                <a:gd name="connsiteY1" fmla="*/ 0 h 1214422"/>
                <a:gd name="connsiteX2" fmla="*/ 4000496 w 4000496"/>
                <a:gd name="connsiteY2" fmla="*/ 1214422 h 1214422"/>
                <a:gd name="connsiteX3" fmla="*/ 0 w 4000496"/>
                <a:gd name="connsiteY3" fmla="*/ 1214422 h 1214422"/>
                <a:gd name="connsiteX0" fmla="*/ 0 w 4000496"/>
                <a:gd name="connsiteY0" fmla="*/ 1928802 h 1928802"/>
                <a:gd name="connsiteX1" fmla="*/ 0 w 4000496"/>
                <a:gd name="connsiteY1" fmla="*/ 0 h 1928802"/>
                <a:gd name="connsiteX2" fmla="*/ 4000496 w 4000496"/>
                <a:gd name="connsiteY2" fmla="*/ 1928802 h 1928802"/>
                <a:gd name="connsiteX3" fmla="*/ 0 w 4000496"/>
                <a:gd name="connsiteY3" fmla="*/ 1928802 h 1928802"/>
                <a:gd name="connsiteX0" fmla="*/ 0 w 4000496"/>
                <a:gd name="connsiteY0" fmla="*/ 1928802 h 1928802"/>
                <a:gd name="connsiteX1" fmla="*/ 0 w 4000496"/>
                <a:gd name="connsiteY1" fmla="*/ 0 h 1928802"/>
                <a:gd name="connsiteX2" fmla="*/ 4000496 w 4000496"/>
                <a:gd name="connsiteY2" fmla="*/ 1928802 h 1928802"/>
                <a:gd name="connsiteX3" fmla="*/ 0 w 4000496"/>
                <a:gd name="connsiteY3" fmla="*/ 1928802 h 1928802"/>
                <a:gd name="connsiteX0" fmla="*/ 0 w 4000496"/>
                <a:gd name="connsiteY0" fmla="*/ 1928802 h 1928802"/>
                <a:gd name="connsiteX1" fmla="*/ 0 w 4000496"/>
                <a:gd name="connsiteY1" fmla="*/ 0 h 1928802"/>
                <a:gd name="connsiteX2" fmla="*/ 4000496 w 4000496"/>
                <a:gd name="connsiteY2" fmla="*/ 1928802 h 1928802"/>
                <a:gd name="connsiteX3" fmla="*/ 0 w 4000496"/>
                <a:gd name="connsiteY3" fmla="*/ 1928802 h 1928802"/>
                <a:gd name="connsiteX0" fmla="*/ 0 w 4000496"/>
                <a:gd name="connsiteY0" fmla="*/ 1928802 h 1928802"/>
                <a:gd name="connsiteX1" fmla="*/ 0 w 4000496"/>
                <a:gd name="connsiteY1" fmla="*/ 0 h 1928802"/>
                <a:gd name="connsiteX2" fmla="*/ 4000496 w 4000496"/>
                <a:gd name="connsiteY2" fmla="*/ 1928802 h 1928802"/>
                <a:gd name="connsiteX3" fmla="*/ 0 w 4000496"/>
                <a:gd name="connsiteY3" fmla="*/ 1928802 h 1928802"/>
                <a:gd name="connsiteX0" fmla="*/ 0 w 7786678"/>
                <a:gd name="connsiteY0" fmla="*/ 1928802 h 1928802"/>
                <a:gd name="connsiteX1" fmla="*/ 0 w 7786678"/>
                <a:gd name="connsiteY1" fmla="*/ 0 h 1928802"/>
                <a:gd name="connsiteX2" fmla="*/ 7786678 w 7786678"/>
                <a:gd name="connsiteY2" fmla="*/ 1928802 h 1928802"/>
                <a:gd name="connsiteX3" fmla="*/ 0 w 7786678"/>
                <a:gd name="connsiteY3" fmla="*/ 1928802 h 1928802"/>
                <a:gd name="connsiteX0" fmla="*/ 0 w 9143968"/>
                <a:gd name="connsiteY0" fmla="*/ 1928802 h 2479809"/>
                <a:gd name="connsiteX1" fmla="*/ 0 w 9143968"/>
                <a:gd name="connsiteY1" fmla="*/ 0 h 2479809"/>
                <a:gd name="connsiteX2" fmla="*/ 9143968 w 9143968"/>
                <a:gd name="connsiteY2" fmla="*/ 2479809 h 2479809"/>
                <a:gd name="connsiteX3" fmla="*/ 0 w 9143968"/>
                <a:gd name="connsiteY3" fmla="*/ 1928802 h 2479809"/>
                <a:gd name="connsiteX0" fmla="*/ 0 w 9143968"/>
                <a:gd name="connsiteY0" fmla="*/ 1928802 h 2479809"/>
                <a:gd name="connsiteX1" fmla="*/ 0 w 9143968"/>
                <a:gd name="connsiteY1" fmla="*/ 0 h 2479809"/>
                <a:gd name="connsiteX2" fmla="*/ 9143968 w 9143968"/>
                <a:gd name="connsiteY2" fmla="*/ 2479809 h 2479809"/>
                <a:gd name="connsiteX3" fmla="*/ 0 w 9143968"/>
                <a:gd name="connsiteY3" fmla="*/ 1928802 h 2479809"/>
                <a:gd name="connsiteX0" fmla="*/ 0 w 9143968"/>
                <a:gd name="connsiteY0" fmla="*/ 1928802 h 2479809"/>
                <a:gd name="connsiteX1" fmla="*/ 0 w 9143968"/>
                <a:gd name="connsiteY1" fmla="*/ 0 h 2479809"/>
                <a:gd name="connsiteX2" fmla="*/ 9143968 w 9143968"/>
                <a:gd name="connsiteY2" fmla="*/ 2479809 h 2479809"/>
                <a:gd name="connsiteX3" fmla="*/ 0 w 9143968"/>
                <a:gd name="connsiteY3" fmla="*/ 1928802 h 2479809"/>
                <a:gd name="connsiteX0" fmla="*/ 0 w 9143968"/>
                <a:gd name="connsiteY0" fmla="*/ 1928802 h 2486305"/>
                <a:gd name="connsiteX1" fmla="*/ 0 w 9143968"/>
                <a:gd name="connsiteY1" fmla="*/ 0 h 2486305"/>
                <a:gd name="connsiteX2" fmla="*/ 9143968 w 9143968"/>
                <a:gd name="connsiteY2" fmla="*/ 2479809 h 2486305"/>
                <a:gd name="connsiteX3" fmla="*/ 7033098 w 9143968"/>
                <a:gd name="connsiteY3" fmla="*/ 2486305 h 2486305"/>
                <a:gd name="connsiteX4" fmla="*/ 0 w 9143968"/>
                <a:gd name="connsiteY4" fmla="*/ 1928802 h 2486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3968" h="2486305">
                  <a:moveTo>
                    <a:pt x="0" y="1928802"/>
                  </a:moveTo>
                  <a:lnTo>
                    <a:pt x="0" y="0"/>
                  </a:lnTo>
                  <a:cubicBezTo>
                    <a:pt x="1362119" y="1602290"/>
                    <a:pt x="6699377" y="2093315"/>
                    <a:pt x="9143968" y="2479809"/>
                  </a:cubicBezTo>
                  <a:lnTo>
                    <a:pt x="7033098" y="2486305"/>
                  </a:lnTo>
                  <a:lnTo>
                    <a:pt x="0" y="1928802"/>
                  </a:lnTo>
                  <a:close/>
                </a:path>
              </a:pathLst>
            </a:custGeom>
            <a:gradFill flip="none" rotWithShape="1">
              <a:gsLst>
                <a:gs pos="71000">
                  <a:schemeClr val="accent2">
                    <a:lumMod val="20000"/>
                    <a:lumOff val="8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800" b="0" dirty="0"/>
            </a:p>
          </p:txBody>
        </p:sp>
        <p:sp>
          <p:nvSpPr>
            <p:cNvPr id="4" name="Полилиния 3"/>
            <p:cNvSpPr/>
            <p:nvPr/>
          </p:nvSpPr>
          <p:spPr>
            <a:xfrm flipV="1">
              <a:off x="-22830" y="-169"/>
              <a:ext cx="8786842" cy="643024"/>
            </a:xfrm>
            <a:custGeom>
              <a:avLst/>
              <a:gdLst>
                <a:gd name="connsiteX0" fmla="*/ 0 w 4000496"/>
                <a:gd name="connsiteY0" fmla="*/ 1214422 h 1214422"/>
                <a:gd name="connsiteX1" fmla="*/ 0 w 4000496"/>
                <a:gd name="connsiteY1" fmla="*/ 0 h 1214422"/>
                <a:gd name="connsiteX2" fmla="*/ 4000496 w 4000496"/>
                <a:gd name="connsiteY2" fmla="*/ 1214422 h 1214422"/>
                <a:gd name="connsiteX3" fmla="*/ 0 w 4000496"/>
                <a:gd name="connsiteY3" fmla="*/ 1214422 h 1214422"/>
                <a:gd name="connsiteX0" fmla="*/ 0 w 4000496"/>
                <a:gd name="connsiteY0" fmla="*/ 1928802 h 1928802"/>
                <a:gd name="connsiteX1" fmla="*/ 0 w 4000496"/>
                <a:gd name="connsiteY1" fmla="*/ 0 h 1928802"/>
                <a:gd name="connsiteX2" fmla="*/ 4000496 w 4000496"/>
                <a:gd name="connsiteY2" fmla="*/ 1928802 h 1928802"/>
                <a:gd name="connsiteX3" fmla="*/ 0 w 4000496"/>
                <a:gd name="connsiteY3" fmla="*/ 1928802 h 1928802"/>
                <a:gd name="connsiteX0" fmla="*/ 0 w 4000496"/>
                <a:gd name="connsiteY0" fmla="*/ 1928802 h 1928802"/>
                <a:gd name="connsiteX1" fmla="*/ 0 w 4000496"/>
                <a:gd name="connsiteY1" fmla="*/ 0 h 1928802"/>
                <a:gd name="connsiteX2" fmla="*/ 4000496 w 4000496"/>
                <a:gd name="connsiteY2" fmla="*/ 1928802 h 1928802"/>
                <a:gd name="connsiteX3" fmla="*/ 0 w 4000496"/>
                <a:gd name="connsiteY3" fmla="*/ 1928802 h 1928802"/>
                <a:gd name="connsiteX0" fmla="*/ 0 w 4000496"/>
                <a:gd name="connsiteY0" fmla="*/ 1928802 h 1928802"/>
                <a:gd name="connsiteX1" fmla="*/ 0 w 4000496"/>
                <a:gd name="connsiteY1" fmla="*/ 0 h 1928802"/>
                <a:gd name="connsiteX2" fmla="*/ 4000496 w 4000496"/>
                <a:gd name="connsiteY2" fmla="*/ 1928802 h 1928802"/>
                <a:gd name="connsiteX3" fmla="*/ 0 w 4000496"/>
                <a:gd name="connsiteY3" fmla="*/ 1928802 h 1928802"/>
                <a:gd name="connsiteX0" fmla="*/ 0 w 4000496"/>
                <a:gd name="connsiteY0" fmla="*/ 1928802 h 1928802"/>
                <a:gd name="connsiteX1" fmla="*/ 0 w 4000496"/>
                <a:gd name="connsiteY1" fmla="*/ 0 h 1928802"/>
                <a:gd name="connsiteX2" fmla="*/ 4000496 w 4000496"/>
                <a:gd name="connsiteY2" fmla="*/ 1928802 h 1928802"/>
                <a:gd name="connsiteX3" fmla="*/ 0 w 4000496"/>
                <a:gd name="connsiteY3" fmla="*/ 1928802 h 1928802"/>
                <a:gd name="connsiteX0" fmla="*/ 0 w 7786678"/>
                <a:gd name="connsiteY0" fmla="*/ 1928802 h 1928802"/>
                <a:gd name="connsiteX1" fmla="*/ 0 w 7786678"/>
                <a:gd name="connsiteY1" fmla="*/ 0 h 1928802"/>
                <a:gd name="connsiteX2" fmla="*/ 7786678 w 7786678"/>
                <a:gd name="connsiteY2" fmla="*/ 1928802 h 1928802"/>
                <a:gd name="connsiteX3" fmla="*/ 0 w 7786678"/>
                <a:gd name="connsiteY3" fmla="*/ 1928802 h 1928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6678" h="1928802">
                  <a:moveTo>
                    <a:pt x="0" y="1928802"/>
                  </a:moveTo>
                  <a:lnTo>
                    <a:pt x="0" y="0"/>
                  </a:lnTo>
                  <a:cubicBezTo>
                    <a:pt x="1362119" y="1602290"/>
                    <a:pt x="6669937" y="1598046"/>
                    <a:pt x="7786678" y="1928802"/>
                  </a:cubicBezTo>
                  <a:lnTo>
                    <a:pt x="0" y="192880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800" b="0" dirty="0"/>
            </a:p>
          </p:txBody>
        </p:sp>
      </p:grpSp>
      <p:grpSp>
        <p:nvGrpSpPr>
          <p:cNvPr id="5" name="Группа 12"/>
          <p:cNvGrpSpPr>
            <a:grpSpLocks/>
          </p:cNvGrpSpPr>
          <p:nvPr/>
        </p:nvGrpSpPr>
        <p:grpSpPr bwMode="auto">
          <a:xfrm flipH="1" flipV="1">
            <a:off x="357188" y="5711825"/>
            <a:ext cx="8786812" cy="1146175"/>
            <a:chOff x="-12891" y="-3344"/>
            <a:chExt cx="8786842" cy="1146328"/>
          </a:xfrm>
        </p:grpSpPr>
        <p:sp>
          <p:nvSpPr>
            <p:cNvPr id="6" name="Полилиния 5"/>
            <p:cNvSpPr/>
            <p:nvPr/>
          </p:nvSpPr>
          <p:spPr>
            <a:xfrm flipV="1">
              <a:off x="0" y="-3344"/>
              <a:ext cx="7858148" cy="1146328"/>
            </a:xfrm>
            <a:custGeom>
              <a:avLst/>
              <a:gdLst>
                <a:gd name="connsiteX0" fmla="*/ 0 w 4000496"/>
                <a:gd name="connsiteY0" fmla="*/ 1214422 h 1214422"/>
                <a:gd name="connsiteX1" fmla="*/ 0 w 4000496"/>
                <a:gd name="connsiteY1" fmla="*/ 0 h 1214422"/>
                <a:gd name="connsiteX2" fmla="*/ 4000496 w 4000496"/>
                <a:gd name="connsiteY2" fmla="*/ 1214422 h 1214422"/>
                <a:gd name="connsiteX3" fmla="*/ 0 w 4000496"/>
                <a:gd name="connsiteY3" fmla="*/ 1214422 h 1214422"/>
                <a:gd name="connsiteX0" fmla="*/ 0 w 4000496"/>
                <a:gd name="connsiteY0" fmla="*/ 1928802 h 1928802"/>
                <a:gd name="connsiteX1" fmla="*/ 0 w 4000496"/>
                <a:gd name="connsiteY1" fmla="*/ 0 h 1928802"/>
                <a:gd name="connsiteX2" fmla="*/ 4000496 w 4000496"/>
                <a:gd name="connsiteY2" fmla="*/ 1928802 h 1928802"/>
                <a:gd name="connsiteX3" fmla="*/ 0 w 4000496"/>
                <a:gd name="connsiteY3" fmla="*/ 1928802 h 1928802"/>
                <a:gd name="connsiteX0" fmla="*/ 0 w 4000496"/>
                <a:gd name="connsiteY0" fmla="*/ 1928802 h 1928802"/>
                <a:gd name="connsiteX1" fmla="*/ 0 w 4000496"/>
                <a:gd name="connsiteY1" fmla="*/ 0 h 1928802"/>
                <a:gd name="connsiteX2" fmla="*/ 4000496 w 4000496"/>
                <a:gd name="connsiteY2" fmla="*/ 1928802 h 1928802"/>
                <a:gd name="connsiteX3" fmla="*/ 0 w 4000496"/>
                <a:gd name="connsiteY3" fmla="*/ 1928802 h 1928802"/>
                <a:gd name="connsiteX0" fmla="*/ 0 w 4000496"/>
                <a:gd name="connsiteY0" fmla="*/ 1928802 h 1928802"/>
                <a:gd name="connsiteX1" fmla="*/ 0 w 4000496"/>
                <a:gd name="connsiteY1" fmla="*/ 0 h 1928802"/>
                <a:gd name="connsiteX2" fmla="*/ 4000496 w 4000496"/>
                <a:gd name="connsiteY2" fmla="*/ 1928802 h 1928802"/>
                <a:gd name="connsiteX3" fmla="*/ 0 w 4000496"/>
                <a:gd name="connsiteY3" fmla="*/ 1928802 h 1928802"/>
                <a:gd name="connsiteX0" fmla="*/ 0 w 4000496"/>
                <a:gd name="connsiteY0" fmla="*/ 1928802 h 1928802"/>
                <a:gd name="connsiteX1" fmla="*/ 0 w 4000496"/>
                <a:gd name="connsiteY1" fmla="*/ 0 h 1928802"/>
                <a:gd name="connsiteX2" fmla="*/ 4000496 w 4000496"/>
                <a:gd name="connsiteY2" fmla="*/ 1928802 h 1928802"/>
                <a:gd name="connsiteX3" fmla="*/ 0 w 4000496"/>
                <a:gd name="connsiteY3" fmla="*/ 1928802 h 1928802"/>
                <a:gd name="connsiteX0" fmla="*/ 0 w 7786678"/>
                <a:gd name="connsiteY0" fmla="*/ 1928802 h 1928802"/>
                <a:gd name="connsiteX1" fmla="*/ 0 w 7786678"/>
                <a:gd name="connsiteY1" fmla="*/ 0 h 1928802"/>
                <a:gd name="connsiteX2" fmla="*/ 7786678 w 7786678"/>
                <a:gd name="connsiteY2" fmla="*/ 1928802 h 1928802"/>
                <a:gd name="connsiteX3" fmla="*/ 0 w 7786678"/>
                <a:gd name="connsiteY3" fmla="*/ 1928802 h 1928802"/>
                <a:gd name="connsiteX0" fmla="*/ 0 w 9143968"/>
                <a:gd name="connsiteY0" fmla="*/ 1928802 h 2479809"/>
                <a:gd name="connsiteX1" fmla="*/ 0 w 9143968"/>
                <a:gd name="connsiteY1" fmla="*/ 0 h 2479809"/>
                <a:gd name="connsiteX2" fmla="*/ 9143968 w 9143968"/>
                <a:gd name="connsiteY2" fmla="*/ 2479809 h 2479809"/>
                <a:gd name="connsiteX3" fmla="*/ 0 w 9143968"/>
                <a:gd name="connsiteY3" fmla="*/ 1928802 h 2479809"/>
                <a:gd name="connsiteX0" fmla="*/ 0 w 9143968"/>
                <a:gd name="connsiteY0" fmla="*/ 1928802 h 2479809"/>
                <a:gd name="connsiteX1" fmla="*/ 0 w 9143968"/>
                <a:gd name="connsiteY1" fmla="*/ 0 h 2479809"/>
                <a:gd name="connsiteX2" fmla="*/ 9143968 w 9143968"/>
                <a:gd name="connsiteY2" fmla="*/ 2479809 h 2479809"/>
                <a:gd name="connsiteX3" fmla="*/ 0 w 9143968"/>
                <a:gd name="connsiteY3" fmla="*/ 1928802 h 2479809"/>
                <a:gd name="connsiteX0" fmla="*/ 0 w 9143968"/>
                <a:gd name="connsiteY0" fmla="*/ 1928802 h 2479809"/>
                <a:gd name="connsiteX1" fmla="*/ 0 w 9143968"/>
                <a:gd name="connsiteY1" fmla="*/ 0 h 2479809"/>
                <a:gd name="connsiteX2" fmla="*/ 9143968 w 9143968"/>
                <a:gd name="connsiteY2" fmla="*/ 2479809 h 2479809"/>
                <a:gd name="connsiteX3" fmla="*/ 0 w 9143968"/>
                <a:gd name="connsiteY3" fmla="*/ 1928802 h 2479809"/>
                <a:gd name="connsiteX0" fmla="*/ 0 w 9143968"/>
                <a:gd name="connsiteY0" fmla="*/ 1928802 h 2486305"/>
                <a:gd name="connsiteX1" fmla="*/ 0 w 9143968"/>
                <a:gd name="connsiteY1" fmla="*/ 0 h 2486305"/>
                <a:gd name="connsiteX2" fmla="*/ 9143968 w 9143968"/>
                <a:gd name="connsiteY2" fmla="*/ 2479809 h 2486305"/>
                <a:gd name="connsiteX3" fmla="*/ 7033098 w 9143968"/>
                <a:gd name="connsiteY3" fmla="*/ 2486305 h 2486305"/>
                <a:gd name="connsiteX4" fmla="*/ 0 w 9143968"/>
                <a:gd name="connsiteY4" fmla="*/ 1928802 h 2486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3968" h="2486305">
                  <a:moveTo>
                    <a:pt x="0" y="1928802"/>
                  </a:moveTo>
                  <a:lnTo>
                    <a:pt x="0" y="0"/>
                  </a:lnTo>
                  <a:cubicBezTo>
                    <a:pt x="1362119" y="1602290"/>
                    <a:pt x="6699377" y="2093315"/>
                    <a:pt x="9143968" y="2479809"/>
                  </a:cubicBezTo>
                  <a:lnTo>
                    <a:pt x="7033098" y="2486305"/>
                  </a:lnTo>
                  <a:lnTo>
                    <a:pt x="0" y="1928802"/>
                  </a:lnTo>
                  <a:close/>
                </a:path>
              </a:pathLst>
            </a:custGeom>
            <a:gradFill flip="none" rotWithShape="1">
              <a:gsLst>
                <a:gs pos="71000">
                  <a:schemeClr val="accent2">
                    <a:lumMod val="20000"/>
                    <a:lumOff val="8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800" b="0" dirty="0"/>
            </a:p>
          </p:txBody>
        </p:sp>
        <p:sp>
          <p:nvSpPr>
            <p:cNvPr id="7" name="Полилиния 6"/>
            <p:cNvSpPr/>
            <p:nvPr/>
          </p:nvSpPr>
          <p:spPr>
            <a:xfrm flipV="1">
              <a:off x="-12891" y="-169"/>
              <a:ext cx="8786842" cy="643023"/>
            </a:xfrm>
            <a:custGeom>
              <a:avLst/>
              <a:gdLst>
                <a:gd name="connsiteX0" fmla="*/ 0 w 4000496"/>
                <a:gd name="connsiteY0" fmla="*/ 1214422 h 1214422"/>
                <a:gd name="connsiteX1" fmla="*/ 0 w 4000496"/>
                <a:gd name="connsiteY1" fmla="*/ 0 h 1214422"/>
                <a:gd name="connsiteX2" fmla="*/ 4000496 w 4000496"/>
                <a:gd name="connsiteY2" fmla="*/ 1214422 h 1214422"/>
                <a:gd name="connsiteX3" fmla="*/ 0 w 4000496"/>
                <a:gd name="connsiteY3" fmla="*/ 1214422 h 1214422"/>
                <a:gd name="connsiteX0" fmla="*/ 0 w 4000496"/>
                <a:gd name="connsiteY0" fmla="*/ 1928802 h 1928802"/>
                <a:gd name="connsiteX1" fmla="*/ 0 w 4000496"/>
                <a:gd name="connsiteY1" fmla="*/ 0 h 1928802"/>
                <a:gd name="connsiteX2" fmla="*/ 4000496 w 4000496"/>
                <a:gd name="connsiteY2" fmla="*/ 1928802 h 1928802"/>
                <a:gd name="connsiteX3" fmla="*/ 0 w 4000496"/>
                <a:gd name="connsiteY3" fmla="*/ 1928802 h 1928802"/>
                <a:gd name="connsiteX0" fmla="*/ 0 w 4000496"/>
                <a:gd name="connsiteY0" fmla="*/ 1928802 h 1928802"/>
                <a:gd name="connsiteX1" fmla="*/ 0 w 4000496"/>
                <a:gd name="connsiteY1" fmla="*/ 0 h 1928802"/>
                <a:gd name="connsiteX2" fmla="*/ 4000496 w 4000496"/>
                <a:gd name="connsiteY2" fmla="*/ 1928802 h 1928802"/>
                <a:gd name="connsiteX3" fmla="*/ 0 w 4000496"/>
                <a:gd name="connsiteY3" fmla="*/ 1928802 h 1928802"/>
                <a:gd name="connsiteX0" fmla="*/ 0 w 4000496"/>
                <a:gd name="connsiteY0" fmla="*/ 1928802 h 1928802"/>
                <a:gd name="connsiteX1" fmla="*/ 0 w 4000496"/>
                <a:gd name="connsiteY1" fmla="*/ 0 h 1928802"/>
                <a:gd name="connsiteX2" fmla="*/ 4000496 w 4000496"/>
                <a:gd name="connsiteY2" fmla="*/ 1928802 h 1928802"/>
                <a:gd name="connsiteX3" fmla="*/ 0 w 4000496"/>
                <a:gd name="connsiteY3" fmla="*/ 1928802 h 1928802"/>
                <a:gd name="connsiteX0" fmla="*/ 0 w 4000496"/>
                <a:gd name="connsiteY0" fmla="*/ 1928802 h 1928802"/>
                <a:gd name="connsiteX1" fmla="*/ 0 w 4000496"/>
                <a:gd name="connsiteY1" fmla="*/ 0 h 1928802"/>
                <a:gd name="connsiteX2" fmla="*/ 4000496 w 4000496"/>
                <a:gd name="connsiteY2" fmla="*/ 1928802 h 1928802"/>
                <a:gd name="connsiteX3" fmla="*/ 0 w 4000496"/>
                <a:gd name="connsiteY3" fmla="*/ 1928802 h 1928802"/>
                <a:gd name="connsiteX0" fmla="*/ 0 w 7786678"/>
                <a:gd name="connsiteY0" fmla="*/ 1928802 h 1928802"/>
                <a:gd name="connsiteX1" fmla="*/ 0 w 7786678"/>
                <a:gd name="connsiteY1" fmla="*/ 0 h 1928802"/>
                <a:gd name="connsiteX2" fmla="*/ 7786678 w 7786678"/>
                <a:gd name="connsiteY2" fmla="*/ 1928802 h 1928802"/>
                <a:gd name="connsiteX3" fmla="*/ 0 w 7786678"/>
                <a:gd name="connsiteY3" fmla="*/ 1928802 h 1928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6678" h="1928802">
                  <a:moveTo>
                    <a:pt x="0" y="1928802"/>
                  </a:moveTo>
                  <a:lnTo>
                    <a:pt x="0" y="0"/>
                  </a:lnTo>
                  <a:cubicBezTo>
                    <a:pt x="1362119" y="1602290"/>
                    <a:pt x="6669937" y="1598046"/>
                    <a:pt x="7786678" y="1928802"/>
                  </a:cubicBezTo>
                  <a:lnTo>
                    <a:pt x="0" y="192880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800" b="0" dirty="0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4313" y="142875"/>
            <a:ext cx="1071562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ДЭРПиТ</a:t>
            </a:r>
            <a:r>
              <a:rPr lang="ru-RU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КО</a:t>
            </a:r>
          </a:p>
        </p:txBody>
      </p:sp>
      <p:pic>
        <p:nvPicPr>
          <p:cNvPr id="9" name="Рисунок 8" descr="контур области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9846" y="39756"/>
            <a:ext cx="1174763" cy="642942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A6525-179B-4BB8-8061-24F35E18C8C8}" type="datetimeFigureOut">
              <a:rPr lang="ru-RU" smtClean="0"/>
              <a:pPr/>
              <a:t>07.02.2018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A8AD1-B125-47CD-8ABD-94FEA0B2829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A6525-179B-4BB8-8061-24F35E18C8C8}" type="datetimeFigureOut">
              <a:rPr lang="ru-RU" smtClean="0"/>
              <a:pPr/>
              <a:t>07.02.2018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A8AD1-B125-47CD-8ABD-94FEA0B2829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A6525-179B-4BB8-8061-24F35E18C8C8}" type="datetimeFigureOut">
              <a:rPr lang="ru-RU" smtClean="0"/>
              <a:pPr/>
              <a:t>07.02.2018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A8AD1-B125-47CD-8ABD-94FEA0B2829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A6525-179B-4BB8-8061-24F35E18C8C8}" type="datetimeFigureOut">
              <a:rPr lang="ru-RU" smtClean="0"/>
              <a:pPr/>
              <a:t>07.02.2018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A8AD1-B125-47CD-8ABD-94FEA0B2829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A6525-179B-4BB8-8061-24F35E18C8C8}" type="datetimeFigureOut">
              <a:rPr lang="ru-RU" smtClean="0"/>
              <a:pPr/>
              <a:t>07.02.2018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A8AD1-B125-47CD-8ABD-94FEA0B2829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A6525-179B-4BB8-8061-24F35E18C8C8}" type="datetimeFigureOut">
              <a:rPr lang="ru-RU" smtClean="0"/>
              <a:pPr/>
              <a:t>07.02.2018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A8AD1-B125-47CD-8ABD-94FEA0B2829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A6525-179B-4BB8-8061-24F35E18C8C8}" type="datetimeFigureOut">
              <a:rPr lang="ru-RU" smtClean="0"/>
              <a:pPr/>
              <a:t>07.02.2018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A8AD1-B125-47CD-8ABD-94FEA0B2829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A6525-179B-4BB8-8061-24F35E18C8C8}" type="datetimeFigureOut">
              <a:rPr lang="ru-RU" smtClean="0"/>
              <a:pPr/>
              <a:t>07.02.2018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A8AD1-B125-47CD-8ABD-94FEA0B2829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8A6525-179B-4BB8-8061-24F35E18C8C8}" type="datetimeFigureOut">
              <a:rPr lang="ru-RU" smtClean="0"/>
              <a:pPr/>
              <a:t>07.02.2018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BA8AD1-B125-47CD-8ABD-94FEA0B2829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071813" y="0"/>
            <a:ext cx="6072187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307181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06375" y="220663"/>
            <a:ext cx="8715375" cy="6284912"/>
          </a:xfrm>
          <a:prstGeom prst="roundRect">
            <a:avLst>
              <a:gd name="adj" fmla="val 965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125" name="TextBox 5"/>
          <p:cNvSpPr txBox="1">
            <a:spLocks noChangeArrowheads="1"/>
          </p:cNvSpPr>
          <p:nvPr/>
        </p:nvSpPr>
        <p:spPr bwMode="auto">
          <a:xfrm>
            <a:off x="285720" y="2428868"/>
            <a:ext cx="8723313" cy="1421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</a:rPr>
              <a:t>О  </a:t>
            </a:r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</a:rPr>
              <a:t>НОРМОТВОРЧЕСКОЙ ДЕЯТЕЛЬНОСТИ И РЕАЛИЗАЦИИ  АНТИКОРРУПЦИОННЫХ МЕРОПРИЯТИЙ В 2017 ГОДУ 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</a:rPr>
              <a:t>И ЗАДАЧАХ НА 2018 ГОД</a:t>
            </a:r>
            <a:endParaRPr lang="ru-RU" sz="2000" b="1" dirty="0">
              <a:solidFill>
                <a:schemeClr val="tx2"/>
              </a:solidFill>
              <a:latin typeface="Times New Roman" pitchFamily="18" charset="0"/>
              <a:cs typeface="Arial" pitchFamily="34" charset="0"/>
            </a:endParaRPr>
          </a:p>
        </p:txBody>
      </p:sp>
      <p:pic>
        <p:nvPicPr>
          <p:cNvPr id="7" name="Рисунок 6" descr="Многоцв_полн_монохр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33669" y="181258"/>
            <a:ext cx="2195191" cy="199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127" name="Text Box 8"/>
          <p:cNvSpPr txBox="1">
            <a:spLocks noChangeArrowheads="1"/>
          </p:cNvSpPr>
          <p:nvPr/>
        </p:nvSpPr>
        <p:spPr bwMode="auto">
          <a:xfrm>
            <a:off x="1143000" y="341313"/>
            <a:ext cx="8001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rgbClr val="17375D"/>
                </a:solidFill>
                <a:latin typeface="Times New Roman" pitchFamily="18" charset="0"/>
                <a:cs typeface="Times New Roman" pitchFamily="18" charset="0"/>
              </a:rPr>
              <a:t>Департамент государственного регулирования цен и тарифов</a:t>
            </a:r>
          </a:p>
          <a:p>
            <a:pPr algn="ctr"/>
            <a:r>
              <a:rPr lang="ru-RU" sz="1600" b="1" dirty="0">
                <a:solidFill>
                  <a:srgbClr val="17375D"/>
                </a:solidFill>
                <a:latin typeface="Times New Roman" pitchFamily="18" charset="0"/>
                <a:cs typeface="Times New Roman" pitchFamily="18" charset="0"/>
              </a:rPr>
              <a:t>Костромской области</a:t>
            </a:r>
          </a:p>
        </p:txBody>
      </p:sp>
      <p:sp>
        <p:nvSpPr>
          <p:cNvPr id="5128" name="Text Box 14"/>
          <p:cNvSpPr txBox="1">
            <a:spLocks noChangeArrowheads="1"/>
          </p:cNvSpPr>
          <p:nvPr/>
        </p:nvSpPr>
        <p:spPr bwMode="auto">
          <a:xfrm>
            <a:off x="1795463" y="5586413"/>
            <a:ext cx="67611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 dirty="0">
                <a:solidFill>
                  <a:srgbClr val="17375D"/>
                </a:solidFill>
                <a:latin typeface="Times New Roman" pitchFamily="18" charset="0"/>
                <a:cs typeface="Times New Roman" pitchFamily="18" charset="0"/>
              </a:rPr>
              <a:t>Докладывает:  </a:t>
            </a:r>
            <a:r>
              <a:rPr lang="ru-RU" sz="1600" b="1" dirty="0" smtClean="0">
                <a:solidFill>
                  <a:srgbClr val="17375D"/>
                </a:solidFill>
                <a:latin typeface="Times New Roman" pitchFamily="18" charset="0"/>
                <a:cs typeface="Times New Roman" pitchFamily="18" charset="0"/>
              </a:rPr>
              <a:t>Маракулина И.А., начальник юридического отдела департамента </a:t>
            </a:r>
            <a:r>
              <a:rPr lang="ru-RU" sz="1600" b="1" dirty="0">
                <a:solidFill>
                  <a:srgbClr val="17375D"/>
                </a:solidFill>
                <a:latin typeface="Times New Roman" pitchFamily="18" charset="0"/>
                <a:cs typeface="Times New Roman" pitchFamily="18" charset="0"/>
              </a:rPr>
              <a:t>государственного  регулирования цен и тарифов Костромской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071813" y="0"/>
            <a:ext cx="6072187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307181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9" name="Рисунок 8" descr="Многоцв_полн_монохр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0013" y="71438"/>
            <a:ext cx="760412" cy="690562"/>
          </a:xfrm>
          <a:prstGeom prst="rect">
            <a:avLst/>
          </a:prstGeom>
          <a:ln>
            <a:noFill/>
          </a:ln>
          <a:effectLst/>
        </p:spPr>
      </p:pic>
      <p:sp>
        <p:nvSpPr>
          <p:cNvPr id="10" name="Скругленный прямоугольник 9"/>
          <p:cNvSpPr/>
          <p:nvPr/>
        </p:nvSpPr>
        <p:spPr>
          <a:xfrm>
            <a:off x="428596" y="571480"/>
            <a:ext cx="8429684" cy="5715040"/>
          </a:xfrm>
          <a:prstGeom prst="roundRect">
            <a:avLst>
              <a:gd name="adj" fmla="val 965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457200" y="642918"/>
            <a:ext cx="8686800" cy="714380"/>
          </a:xfrm>
        </p:spPr>
        <p:txBody>
          <a:bodyPr>
            <a:noAutofit/>
          </a:bodyPr>
          <a:lstStyle/>
          <a:p>
            <a:r>
              <a:rPr lang="ru-RU" sz="24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 юридического отдела департамента на 2018 год</a:t>
            </a:r>
            <a:endParaRPr lang="ru-RU" sz="2000" b="1" cap="all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8" name="Номер слайда 10"/>
          <p:cNvSpPr>
            <a:spLocks noGrp="1"/>
          </p:cNvSpPr>
          <p:nvPr>
            <p:ph type="sldNum" sz="quarter" idx="12"/>
          </p:nvPr>
        </p:nvSpPr>
        <p:spPr bwMode="auto">
          <a:xfrm flipH="1">
            <a:off x="8358182" y="6429396"/>
            <a:ext cx="785818" cy="428604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571480"/>
            <a:ext cx="8286750" cy="581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cap="all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7158" y="1714488"/>
            <a:ext cx="850112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правовое обеспечение  деятельности департамента при реализации возложенных на него полномочий;</a:t>
            </a: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организация работы по профилактике коррупционных и иных правонарушений;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защита законных  прав и интересов департамента в суде и иных органах и организациях;</a:t>
            </a: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endParaRPr lang="ru-RU" sz="2400" b="1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45085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совершенствование работы по оказанию  гражданам бесплатной юридической помощи.</a:t>
            </a:r>
            <a:endParaRPr lang="ru-RU" sz="2400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071813" y="0"/>
            <a:ext cx="6072187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307181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Т</a:t>
            </a:r>
          </a:p>
        </p:txBody>
      </p:sp>
      <p:pic>
        <p:nvPicPr>
          <p:cNvPr id="9" name="Рисунок 8" descr="Многоцв_полн_монохр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0013" y="71438"/>
            <a:ext cx="760412" cy="690562"/>
          </a:xfrm>
          <a:prstGeom prst="rect">
            <a:avLst/>
          </a:prstGeom>
          <a:ln>
            <a:noFill/>
          </a:ln>
          <a:effectLst/>
        </p:spPr>
      </p:pic>
      <p:sp>
        <p:nvSpPr>
          <p:cNvPr id="10" name="Скругленный прямоугольник 9"/>
          <p:cNvSpPr/>
          <p:nvPr/>
        </p:nvSpPr>
        <p:spPr>
          <a:xfrm>
            <a:off x="536575" y="658813"/>
            <a:ext cx="8156575" cy="5437187"/>
          </a:xfrm>
          <a:prstGeom prst="roundRect">
            <a:avLst>
              <a:gd name="adj" fmla="val 1025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СПА</a:t>
            </a:r>
          </a:p>
        </p:txBody>
      </p:sp>
      <p:sp>
        <p:nvSpPr>
          <p:cNvPr id="25607" name="TextBox 5"/>
          <p:cNvSpPr txBox="1">
            <a:spLocks noChangeArrowheads="1"/>
          </p:cNvSpPr>
          <p:nvPr/>
        </p:nvSpPr>
        <p:spPr bwMode="auto">
          <a:xfrm>
            <a:off x="1035050" y="285750"/>
            <a:ext cx="2927350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68363" y="171450"/>
            <a:ext cx="2182812" cy="4111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0"/>
            <a:ext cx="4171950" cy="6064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10" name="Rectangle 11"/>
          <p:cNvSpPr>
            <a:spLocks noChangeArrowheads="1"/>
          </p:cNvSpPr>
          <p:nvPr/>
        </p:nvSpPr>
        <p:spPr bwMode="auto">
          <a:xfrm>
            <a:off x="401638" y="1036638"/>
            <a:ext cx="8523287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Font typeface="Arial" pitchFamily="34" charset="0"/>
              <a:buNone/>
            </a:pPr>
            <a:endParaRPr lang="ru-RU" sz="1400" b="1" dirty="0">
              <a:latin typeface="Times New Roman" pitchFamily="18" charset="0"/>
            </a:endParaRPr>
          </a:p>
        </p:txBody>
      </p:sp>
      <p:sp>
        <p:nvSpPr>
          <p:cNvPr id="25611" name="TextBox 13"/>
          <p:cNvSpPr txBox="1">
            <a:spLocks noChangeArrowheads="1"/>
          </p:cNvSpPr>
          <p:nvPr/>
        </p:nvSpPr>
        <p:spPr bwMode="auto">
          <a:xfrm>
            <a:off x="658813" y="2889250"/>
            <a:ext cx="76565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СПАСИБО ЗА  ВНИМАНИЕ 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071813" y="0"/>
            <a:ext cx="6072187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307181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9" name="Рисунок 8" descr="Многоцв_полн_монохр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0013" y="71438"/>
            <a:ext cx="760412" cy="690562"/>
          </a:xfrm>
          <a:prstGeom prst="rect">
            <a:avLst/>
          </a:prstGeom>
          <a:ln>
            <a:noFill/>
          </a:ln>
          <a:effectLst/>
        </p:spPr>
      </p:pic>
      <p:sp>
        <p:nvSpPr>
          <p:cNvPr id="10" name="Скругленный прямоугольник 9"/>
          <p:cNvSpPr/>
          <p:nvPr/>
        </p:nvSpPr>
        <p:spPr>
          <a:xfrm>
            <a:off x="500034" y="357166"/>
            <a:ext cx="8380412" cy="5951539"/>
          </a:xfrm>
          <a:prstGeom prst="roundRect">
            <a:avLst>
              <a:gd name="adj" fmla="val 965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150" name="TextBox 5"/>
          <p:cNvSpPr txBox="1">
            <a:spLocks noChangeArrowheads="1"/>
          </p:cNvSpPr>
          <p:nvPr/>
        </p:nvSpPr>
        <p:spPr bwMode="auto">
          <a:xfrm>
            <a:off x="925513" y="206375"/>
            <a:ext cx="2332037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224" name="AutoShape 1"/>
          <p:cNvSpPr>
            <a:spLocks noChangeArrowheads="1"/>
          </p:cNvSpPr>
          <p:nvPr/>
        </p:nvSpPr>
        <p:spPr bwMode="auto">
          <a:xfrm rot="10800000" flipV="1">
            <a:off x="285720" y="500043"/>
            <a:ext cx="8858280" cy="785818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cap="all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</a:t>
            </a:r>
            <a:r>
              <a:rPr lang="ru-RU" sz="20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РАБОТЫ ЮРИДИЧЕСКОГО ОТДЕЛА</a:t>
            </a:r>
            <a:endParaRPr lang="ru-RU" sz="2000" b="1" cap="all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4" name="AutoShape 5"/>
          <p:cNvSpPr>
            <a:spLocks noChangeArrowheads="1"/>
          </p:cNvSpPr>
          <p:nvPr/>
        </p:nvSpPr>
        <p:spPr bwMode="auto">
          <a:xfrm>
            <a:off x="1285852" y="2071678"/>
            <a:ext cx="6858048" cy="785818"/>
          </a:xfrm>
          <a:prstGeom prst="foldedCorner">
            <a:avLst>
              <a:gd name="adj" fmla="val 16667"/>
            </a:avLst>
          </a:prstGeom>
          <a:solidFill>
            <a:schemeClr val="tx2">
              <a:lumMod val="20000"/>
              <a:lumOff val="80000"/>
            </a:schemeClr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Противодействие коррупции</a:t>
            </a:r>
            <a:endParaRPr lang="ru-RU" sz="2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5" name="AutoShape 6"/>
          <p:cNvSpPr>
            <a:spLocks noChangeArrowheads="1"/>
          </p:cNvSpPr>
          <p:nvPr/>
        </p:nvSpPr>
        <p:spPr bwMode="auto">
          <a:xfrm>
            <a:off x="1285852" y="4214818"/>
            <a:ext cx="6929486" cy="1143008"/>
          </a:xfrm>
          <a:prstGeom prst="foldedCorner">
            <a:avLst>
              <a:gd name="adj" fmla="val 16667"/>
            </a:avLst>
          </a:prstGeom>
          <a:solidFill>
            <a:schemeClr val="tx2">
              <a:lumMod val="20000"/>
              <a:lumOff val="80000"/>
            </a:schemeClr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Представление интересов 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департамента </a:t>
            </a:r>
            <a:r>
              <a:rPr lang="ru-RU" sz="2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Костромской области в судах общей юрисдикции и арбитражных судах</a:t>
            </a:r>
          </a:p>
        </p:txBody>
      </p:sp>
      <p:sp>
        <p:nvSpPr>
          <p:cNvPr id="6157" name="Text Box 2"/>
          <p:cNvSpPr txBox="1">
            <a:spLocks noChangeArrowheads="1"/>
          </p:cNvSpPr>
          <p:nvPr/>
        </p:nvSpPr>
        <p:spPr bwMode="auto">
          <a:xfrm>
            <a:off x="7429500" y="6500813"/>
            <a:ext cx="1428750" cy="2206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9" name="AutoShape 5"/>
          <p:cNvSpPr>
            <a:spLocks noChangeArrowheads="1"/>
          </p:cNvSpPr>
          <p:nvPr/>
        </p:nvSpPr>
        <p:spPr bwMode="auto">
          <a:xfrm>
            <a:off x="1285852" y="1285860"/>
            <a:ext cx="6858048" cy="642942"/>
          </a:xfrm>
          <a:prstGeom prst="foldedCorner">
            <a:avLst>
              <a:gd name="adj" fmla="val 16667"/>
            </a:avLst>
          </a:prstGeom>
          <a:solidFill>
            <a:schemeClr val="tx2">
              <a:lumMod val="20000"/>
              <a:lumOff val="80000"/>
            </a:schemeClr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Нормотворческая  деятельность</a:t>
            </a:r>
          </a:p>
        </p:txBody>
      </p:sp>
      <p:sp>
        <p:nvSpPr>
          <p:cNvPr id="20" name="AutoShape 5"/>
          <p:cNvSpPr>
            <a:spLocks noChangeArrowheads="1"/>
          </p:cNvSpPr>
          <p:nvPr/>
        </p:nvSpPr>
        <p:spPr bwMode="auto">
          <a:xfrm>
            <a:off x="1285852" y="3071810"/>
            <a:ext cx="6929486" cy="1000132"/>
          </a:xfrm>
          <a:prstGeom prst="foldedCorner">
            <a:avLst>
              <a:gd name="adj" fmla="val 16667"/>
            </a:avLst>
          </a:prstGeom>
          <a:solidFill>
            <a:schemeClr val="tx2">
              <a:lumMod val="20000"/>
              <a:lumOff val="80000"/>
            </a:schemeClr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Юридическое сопровождение производств по делам об административных правонарушениях</a:t>
            </a: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1285852" y="5500702"/>
            <a:ext cx="6929486" cy="785818"/>
          </a:xfrm>
          <a:prstGeom prst="foldedCorner">
            <a:avLst>
              <a:gd name="adj" fmla="val 16667"/>
            </a:avLst>
          </a:prstGeom>
          <a:solidFill>
            <a:schemeClr val="tx2">
              <a:lumMod val="20000"/>
              <a:lumOff val="80000"/>
            </a:schemeClr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Реализация прав граждан на получение бесплатной юридической помощи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071813" y="0"/>
            <a:ext cx="6072187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 dirty="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307181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 dirty="0"/>
          </a:p>
        </p:txBody>
      </p:sp>
      <p:pic>
        <p:nvPicPr>
          <p:cNvPr id="9" name="Рисунок 8" descr="Многоцв_полн_монохр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0013" y="71438"/>
            <a:ext cx="760412" cy="690562"/>
          </a:xfrm>
          <a:prstGeom prst="rect">
            <a:avLst/>
          </a:prstGeom>
          <a:ln>
            <a:noFill/>
          </a:ln>
          <a:effectLst/>
        </p:spPr>
      </p:pic>
      <p:sp>
        <p:nvSpPr>
          <p:cNvPr id="10" name="Скругленный прямоугольник 9"/>
          <p:cNvSpPr/>
          <p:nvPr/>
        </p:nvSpPr>
        <p:spPr>
          <a:xfrm>
            <a:off x="428596" y="500042"/>
            <a:ext cx="8135938" cy="5808663"/>
          </a:xfrm>
          <a:prstGeom prst="roundRect">
            <a:avLst>
              <a:gd name="adj" fmla="val 965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 dirty="0"/>
          </a:p>
        </p:txBody>
      </p:sp>
      <p:sp>
        <p:nvSpPr>
          <p:cNvPr id="26630" name="Номер слайда 10"/>
          <p:cNvSpPr txBox="1">
            <a:spLocks noGrp="1"/>
          </p:cNvSpPr>
          <p:nvPr/>
        </p:nvSpPr>
        <p:spPr bwMode="auto">
          <a:xfrm>
            <a:off x="7010400" y="6492875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endParaRPr lang="ru-RU" sz="1200" b="0" dirty="0"/>
          </a:p>
        </p:txBody>
      </p:sp>
      <p:sp>
        <p:nvSpPr>
          <p:cNvPr id="26631" name="TextBox 5"/>
          <p:cNvSpPr txBox="1">
            <a:spLocks noChangeArrowheads="1"/>
          </p:cNvSpPr>
          <p:nvPr/>
        </p:nvSpPr>
        <p:spPr bwMode="auto">
          <a:xfrm>
            <a:off x="925513" y="206375"/>
            <a:ext cx="2332037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sz="14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6633" name="Text Box 2"/>
          <p:cNvSpPr txBox="1">
            <a:spLocks noChangeArrowheads="1"/>
          </p:cNvSpPr>
          <p:nvPr/>
        </p:nvSpPr>
        <p:spPr bwMode="auto">
          <a:xfrm>
            <a:off x="7429500" y="6500813"/>
            <a:ext cx="1428750" cy="2206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1400" b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37" name="AutoShape 1"/>
          <p:cNvSpPr>
            <a:spLocks noChangeArrowheads="1"/>
          </p:cNvSpPr>
          <p:nvPr/>
        </p:nvSpPr>
        <p:spPr bwMode="auto">
          <a:xfrm rot="10800000" flipV="1">
            <a:off x="1214414" y="500042"/>
            <a:ext cx="6429420" cy="78581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Нормотворческая деятельность</a:t>
            </a:r>
            <a:endParaRPr lang="ru-RU" sz="2000" b="1" cap="all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14348" y="1357298"/>
            <a:ext cx="7500990" cy="121444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Подготовлено и принято 568 постановлений департамента государственного регулирования цен и тарифов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Костромской области </a:t>
            </a:r>
          </a:p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85786" y="2857496"/>
            <a:ext cx="7429552" cy="135732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Подготовлено: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 постановлений администрации Костромской области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5 постановления губернатора Костромской области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 распоряжения губернатора Костромской области</a:t>
            </a:r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85786" y="4572008"/>
            <a:ext cx="7429552" cy="128588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/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708  нормативных правовых актов, </a:t>
            </a:r>
          </a:p>
          <a:p>
            <a:pPr marL="342900" indent="-342900"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отношении которых  проведена  правовая и антикоррупционная  экспертиза  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071813" y="0"/>
            <a:ext cx="6072187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 dirty="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307181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 dirty="0"/>
          </a:p>
        </p:txBody>
      </p:sp>
      <p:pic>
        <p:nvPicPr>
          <p:cNvPr id="9" name="Рисунок 8" descr="Многоцв_полн_монохр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0013" y="71438"/>
            <a:ext cx="760412" cy="690562"/>
          </a:xfrm>
          <a:prstGeom prst="rect">
            <a:avLst/>
          </a:prstGeom>
          <a:ln>
            <a:noFill/>
          </a:ln>
          <a:effectLst/>
        </p:spPr>
      </p:pic>
      <p:sp>
        <p:nvSpPr>
          <p:cNvPr id="10" name="Скругленный прямоугольник 9"/>
          <p:cNvSpPr/>
          <p:nvPr/>
        </p:nvSpPr>
        <p:spPr>
          <a:xfrm>
            <a:off x="500034" y="357166"/>
            <a:ext cx="8286808" cy="6215106"/>
          </a:xfrm>
          <a:prstGeom prst="roundRect">
            <a:avLst>
              <a:gd name="adj" fmla="val 965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26" name="Номер слайда 10"/>
          <p:cNvSpPr txBox="1">
            <a:spLocks noGrp="1"/>
          </p:cNvSpPr>
          <p:nvPr/>
        </p:nvSpPr>
        <p:spPr bwMode="auto">
          <a:xfrm>
            <a:off x="7010400" y="6492875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ru-RU" sz="1400" b="0" dirty="0" smtClean="0"/>
              <a:t>3</a:t>
            </a:r>
            <a:endParaRPr lang="ru-RU" sz="1400" b="0" dirty="0"/>
          </a:p>
        </p:txBody>
      </p:sp>
      <p:sp>
        <p:nvSpPr>
          <p:cNvPr id="30727" name="TextBox 5"/>
          <p:cNvSpPr txBox="1">
            <a:spLocks noChangeArrowheads="1"/>
          </p:cNvSpPr>
          <p:nvPr/>
        </p:nvSpPr>
        <p:spPr bwMode="auto">
          <a:xfrm>
            <a:off x="925513" y="206375"/>
            <a:ext cx="2332037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sz="1400" b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0728" name="Text Box 2"/>
          <p:cNvSpPr txBox="1">
            <a:spLocks noChangeArrowheads="1"/>
          </p:cNvSpPr>
          <p:nvPr/>
        </p:nvSpPr>
        <p:spPr bwMode="auto">
          <a:xfrm>
            <a:off x="7429500" y="6500813"/>
            <a:ext cx="1428750" cy="2206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1400" b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30" name="AutoShape 1"/>
          <p:cNvSpPr>
            <a:spLocks noChangeArrowheads="1"/>
          </p:cNvSpPr>
          <p:nvPr/>
        </p:nvSpPr>
        <p:spPr bwMode="auto">
          <a:xfrm rot="10800000" flipV="1">
            <a:off x="642909" y="285729"/>
            <a:ext cx="8286805" cy="857256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Мероприятия антикоррупционной направленности</a:t>
            </a:r>
            <a:endParaRPr lang="ru-RU" sz="2000" b="1" cap="all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32" name="Rectangle 3"/>
          <p:cNvSpPr>
            <a:spLocks noChangeArrowheads="1"/>
          </p:cNvSpPr>
          <p:nvPr/>
        </p:nvSpPr>
        <p:spPr bwMode="auto">
          <a:xfrm>
            <a:off x="642910" y="3286124"/>
            <a:ext cx="7921625" cy="785818"/>
          </a:xfrm>
          <a:prstGeom prst="rect">
            <a:avLst/>
          </a:prstGeom>
          <a:noFill/>
          <a:ln w="9360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just">
              <a:buFont typeface="Wingdings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28596" y="2071678"/>
            <a:ext cx="7921625" cy="1214446"/>
          </a:xfrm>
          <a:prstGeom prst="rect">
            <a:avLst/>
          </a:prstGeom>
          <a:noFill/>
          <a:ln w="9360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just">
              <a:buFont typeface="Wingdings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1472" y="1142984"/>
            <a:ext cx="8215370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spcBef>
                <a:spcPts val="1200"/>
              </a:spcBef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проведение обучающих семинаров (лекций) с государственными служащими по правовой и  антикоррупционной направленности - 106;</a:t>
            </a:r>
          </a:p>
          <a:p>
            <a:pPr lvl="0" algn="just">
              <a:spcBef>
                <a:spcPts val="1200"/>
              </a:spcBef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мониторинг соблюдения государственными гражданскими служащими департамента запретов и ограничений, предусмотренных Федеральным законом «О государственной гражданской службе Российской Федерации» - 1 раз в полугодие;</a:t>
            </a:r>
          </a:p>
          <a:p>
            <a:pPr lvl="0" algn="just">
              <a:spcBef>
                <a:spcPts val="1200"/>
              </a:spcBef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проведение систематического анализа причин и условий, способствующих совершению дисциплинарных нарушений государственными служащими департамента при исполнении служебных обязанностей - ежеквартально;</a:t>
            </a:r>
          </a:p>
          <a:p>
            <a:pPr lvl="0" algn="just">
              <a:spcBef>
                <a:spcPts val="1200"/>
              </a:spcBef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проведение мониторинга исполнения должностных обязанностей государственными гражданскими служащими на должностях, замещение которых связано с коррупционными рисками  и определение путей устранения таких рисков» - 1 раз в полугодие;</a:t>
            </a:r>
          </a:p>
          <a:p>
            <a:pPr lvl="0" algn="just">
              <a:spcBef>
                <a:spcPts val="1200"/>
              </a:spcBef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поддержание в актуальном состоянии раздела «Противодействие коррупции» на официальном сайте департамента в информационно-телекоммуникационной сети «Интернет» - постоянно.</a:t>
            </a:r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071813" y="0"/>
            <a:ext cx="6072187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307181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Т</a:t>
            </a:r>
          </a:p>
        </p:txBody>
      </p:sp>
      <p:pic>
        <p:nvPicPr>
          <p:cNvPr id="9" name="Рисунок 8" descr="Многоцв_полн_монохр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0013" y="71438"/>
            <a:ext cx="760412" cy="690562"/>
          </a:xfrm>
          <a:prstGeom prst="rect">
            <a:avLst/>
          </a:prstGeom>
          <a:ln>
            <a:noFill/>
          </a:ln>
          <a:effectLst/>
        </p:spPr>
      </p:pic>
      <p:sp>
        <p:nvSpPr>
          <p:cNvPr id="10" name="Скругленный прямоугольник 9"/>
          <p:cNvSpPr/>
          <p:nvPr/>
        </p:nvSpPr>
        <p:spPr>
          <a:xfrm>
            <a:off x="428596" y="428604"/>
            <a:ext cx="8429684" cy="6143668"/>
          </a:xfrm>
          <a:prstGeom prst="roundRect">
            <a:avLst>
              <a:gd name="adj" fmla="val 1025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СПА</a:t>
            </a:r>
          </a:p>
        </p:txBody>
      </p:sp>
      <p:sp>
        <p:nvSpPr>
          <p:cNvPr id="25607" name="TextBox 5"/>
          <p:cNvSpPr txBox="1">
            <a:spLocks noChangeArrowheads="1"/>
          </p:cNvSpPr>
          <p:nvPr/>
        </p:nvSpPr>
        <p:spPr bwMode="auto">
          <a:xfrm>
            <a:off x="1035050" y="285750"/>
            <a:ext cx="2927350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10" name="Rectangle 11"/>
          <p:cNvSpPr>
            <a:spLocks noChangeArrowheads="1"/>
          </p:cNvSpPr>
          <p:nvPr/>
        </p:nvSpPr>
        <p:spPr bwMode="auto">
          <a:xfrm>
            <a:off x="357158" y="0"/>
            <a:ext cx="8523287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Font typeface="Arial" pitchFamily="34" charset="0"/>
              <a:buNone/>
            </a:pPr>
            <a:endParaRPr lang="ru-RU" sz="1400" b="1" dirty="0">
              <a:latin typeface="Times New Roman" pitchFamily="18" charset="0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571440" y="428604"/>
            <a:ext cx="857256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cap="all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КоррупЦиогенно-опасные</a:t>
            </a:r>
            <a:r>
              <a:rPr lang="ru-RU" sz="20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функции департамента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715404" y="6488668"/>
            <a:ext cx="428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34" y="928670"/>
            <a:ext cx="8215370" cy="5832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354013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Размещение заказов на поставку товаров, выполнение работ и оказание услуг для государственных нужд.</a:t>
            </a:r>
          </a:p>
          <a:p>
            <a:pPr lvl="0" indent="354013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Осуществление государственного (регионального) контроля (надзора) за ценами (тарифами, расценками, ставками и тому подобного) на продукцию, товары либо  услуги, подлежащие государственному регулированию.</a:t>
            </a:r>
          </a:p>
          <a:p>
            <a:pPr lvl="0" indent="354013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Осуществление контроля за соблюдением организациями, осуществляющими регулируемые виды деятельности требований о принятии программ в области энергосбережения и повышения энергетической эффективности.</a:t>
            </a:r>
          </a:p>
          <a:p>
            <a:pPr lvl="0" indent="354013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Подготовка и принятие решений о распределении бюджетных ассигнований, субсидий и межбюджетных трансфертов.</a:t>
            </a:r>
          </a:p>
          <a:p>
            <a:pPr lvl="0" indent="354013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Возбуждение и рассмотрение дел об административных правонарушениях, проведение административного расследования в пределах полномочий департамента, а также обращение постановлений по делу об административных правонарушениях к исполнению.  </a:t>
            </a:r>
          </a:p>
          <a:p>
            <a:pPr lvl="0" indent="354013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Хранение и распределение материально-технических ресурсов.</a:t>
            </a:r>
          </a:p>
          <a:p>
            <a:pPr lvl="0" indent="354013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Утверждение (установление), изменение, введение или отмена цен (тарифов, расценок, ставок и тому подобного) на продукцию, товары либо  услуги, подлежащие государственному регулированию.</a:t>
            </a:r>
          </a:p>
          <a:p>
            <a:pPr lvl="0" indent="354013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Осуществление организационно-распорядительных и административно-хозяйственных функций.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071813" y="0"/>
            <a:ext cx="6072187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307181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9" name="Рисунок 8" descr="Многоцв_полн_монохр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0013" y="71438"/>
            <a:ext cx="760412" cy="690562"/>
          </a:xfrm>
          <a:prstGeom prst="rect">
            <a:avLst/>
          </a:prstGeom>
          <a:ln>
            <a:noFill/>
          </a:ln>
          <a:effectLst/>
        </p:spPr>
      </p:pic>
      <p:sp>
        <p:nvSpPr>
          <p:cNvPr id="10" name="Скругленный прямоугольник 9"/>
          <p:cNvSpPr/>
          <p:nvPr/>
        </p:nvSpPr>
        <p:spPr>
          <a:xfrm>
            <a:off x="217488" y="666750"/>
            <a:ext cx="8507412" cy="5778500"/>
          </a:xfrm>
          <a:prstGeom prst="roundRect">
            <a:avLst>
              <a:gd name="adj" fmla="val 965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174" name="Номер слайда 10"/>
          <p:cNvSpPr>
            <a:spLocks noGrp="1"/>
          </p:cNvSpPr>
          <p:nvPr>
            <p:ph type="sldNum" sz="quarter" idx="12"/>
          </p:nvPr>
        </p:nvSpPr>
        <p:spPr bwMode="auto">
          <a:xfrm>
            <a:off x="7010400" y="649287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65281382"/>
              </p:ext>
            </p:extLst>
          </p:nvPr>
        </p:nvGraphicFramePr>
        <p:xfrm>
          <a:off x="500034" y="1428736"/>
          <a:ext cx="8072494" cy="45686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5061"/>
                <a:gridCol w="2667433"/>
              </a:tblGrid>
              <a:tr h="107294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Итоги  2017 года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18" marB="45718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355944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Обжаловано  в суде постановлений департамента</a:t>
                      </a:r>
                      <a:r>
                        <a:rPr lang="ru-RU" sz="2000" b="1" baseline="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 привлечении к административной ответственности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4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18" marB="45718" anchor="ctr"/>
                </a:tc>
              </a:tr>
              <a:tr h="57448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 них: 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18" marB="45718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18" marB="45718" anchor="ctr"/>
                </a:tc>
              </a:tr>
              <a:tr h="8497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Прекращено</a:t>
                      </a:r>
                      <a:r>
                        <a:rPr lang="ru-RU" sz="2000" b="1" baseline="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решением суда в связи с малозначительностью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18" marB="45718" anchor="ctr"/>
                </a:tc>
              </a:tr>
              <a:tr h="7155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Оставлено</a:t>
                      </a:r>
                      <a:r>
                        <a:rPr lang="ru-RU" sz="2000" b="1" baseline="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без изменения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18" marB="4571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18" marB="45718" anchor="ctr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85720" y="642918"/>
            <a:ext cx="84629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ЮРИДИЧЕСКОЕ  СОПРОВОЖДЕНИЕ  </a:t>
            </a:r>
          </a:p>
          <a:p>
            <a:pPr algn="ctr">
              <a:defRPr/>
            </a:pPr>
            <a:r>
              <a:rPr lang="ru-RU" sz="20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ДЕЛ  ОБ АДМИНИСТРАТИВНЫХ ПРАВОНАРУШЕНИЯХ</a:t>
            </a:r>
            <a:endParaRPr lang="ru-RU" sz="2000" b="1" cap="all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071813" y="0"/>
            <a:ext cx="6072187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307181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9" name="Рисунок 8" descr="Многоцв_полн_монохр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0013" y="71438"/>
            <a:ext cx="760412" cy="690562"/>
          </a:xfrm>
          <a:prstGeom prst="rect">
            <a:avLst/>
          </a:prstGeom>
          <a:ln>
            <a:noFill/>
          </a:ln>
          <a:effectLst/>
        </p:spPr>
      </p:pic>
      <p:sp>
        <p:nvSpPr>
          <p:cNvPr id="10" name="Скругленный прямоугольник 9"/>
          <p:cNvSpPr/>
          <p:nvPr/>
        </p:nvSpPr>
        <p:spPr>
          <a:xfrm>
            <a:off x="287338" y="527050"/>
            <a:ext cx="8523287" cy="6030913"/>
          </a:xfrm>
          <a:prstGeom prst="roundRect">
            <a:avLst>
              <a:gd name="adj" fmla="val 965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714380"/>
          </a:xfrm>
        </p:spPr>
        <p:txBody>
          <a:bodyPr>
            <a:noAutofit/>
          </a:bodyPr>
          <a:lstStyle/>
          <a:p>
            <a:r>
              <a:rPr lang="ru-RU" sz="20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Представление интересов Департамента </a:t>
            </a:r>
            <a:br>
              <a:rPr lang="ru-RU" sz="20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судах общей юрисдикции и арбитражных судах</a:t>
            </a:r>
            <a:endParaRPr lang="ru-RU" sz="2000" b="1" cap="all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8" name="Номер слайда 10"/>
          <p:cNvSpPr>
            <a:spLocks noGrp="1"/>
          </p:cNvSpPr>
          <p:nvPr>
            <p:ph type="sldNum" sz="quarter" idx="12"/>
          </p:nvPr>
        </p:nvSpPr>
        <p:spPr bwMode="auto">
          <a:xfrm>
            <a:off x="8001024" y="6572273"/>
            <a:ext cx="1142976" cy="285728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18439" name="TextBox 5"/>
          <p:cNvSpPr txBox="1">
            <a:spLocks noChangeArrowheads="1"/>
          </p:cNvSpPr>
          <p:nvPr/>
        </p:nvSpPr>
        <p:spPr bwMode="auto">
          <a:xfrm>
            <a:off x="925513" y="160338"/>
            <a:ext cx="2332037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571480"/>
            <a:ext cx="8286750" cy="581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cap="all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91378339"/>
              </p:ext>
            </p:extLst>
          </p:nvPr>
        </p:nvGraphicFramePr>
        <p:xfrm>
          <a:off x="357158" y="1571612"/>
          <a:ext cx="8358246" cy="47863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9855"/>
                <a:gridCol w="2518391"/>
              </a:tblGrid>
              <a:tr h="5982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Показатели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работы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Итоги 2017 года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47867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Количество дел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0" marB="457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98293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 качестве истца</a:t>
                      </a:r>
                      <a:endParaRPr lang="ru-RU" sz="20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0" marB="457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73080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качестве ответчика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0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0" marB="457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73080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качестве 3-го лица</a:t>
                      </a:r>
                    </a:p>
                  </a:txBody>
                  <a:tcPr marL="91439" marR="91439" marT="45710" marB="457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47867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Количество судебных заседаний, в которых приняли участие </a:t>
                      </a:r>
                    </a:p>
                  </a:txBody>
                  <a:tcPr marL="91439" marR="91439" marT="45710" marB="457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197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47867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Отменено тарифных решений департамента </a:t>
                      </a:r>
                    </a:p>
                  </a:txBody>
                  <a:tcPr marL="91439" marR="91439" marT="45710" marB="457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0!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071813" y="0"/>
            <a:ext cx="6072187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307181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Т</a:t>
            </a:r>
          </a:p>
        </p:txBody>
      </p:sp>
      <p:pic>
        <p:nvPicPr>
          <p:cNvPr id="9" name="Рисунок 8" descr="Многоцв_полн_монохр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0013" y="71438"/>
            <a:ext cx="760412" cy="690562"/>
          </a:xfrm>
          <a:prstGeom prst="rect">
            <a:avLst/>
          </a:prstGeom>
          <a:ln>
            <a:noFill/>
          </a:ln>
          <a:effectLst/>
        </p:spPr>
      </p:pic>
      <p:sp>
        <p:nvSpPr>
          <p:cNvPr id="10" name="Скругленный прямоугольник 9"/>
          <p:cNvSpPr/>
          <p:nvPr/>
        </p:nvSpPr>
        <p:spPr>
          <a:xfrm>
            <a:off x="500034" y="357166"/>
            <a:ext cx="8156575" cy="6000792"/>
          </a:xfrm>
          <a:prstGeom prst="roundRect">
            <a:avLst>
              <a:gd name="adj" fmla="val 10250"/>
            </a:avLst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СПА</a:t>
            </a:r>
          </a:p>
        </p:txBody>
      </p:sp>
      <p:sp>
        <p:nvSpPr>
          <p:cNvPr id="25607" name="TextBox 5"/>
          <p:cNvSpPr txBox="1">
            <a:spLocks noChangeArrowheads="1"/>
          </p:cNvSpPr>
          <p:nvPr/>
        </p:nvSpPr>
        <p:spPr bwMode="auto">
          <a:xfrm>
            <a:off x="1035050" y="285750"/>
            <a:ext cx="2927350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10" name="Rectangle 11"/>
          <p:cNvSpPr>
            <a:spLocks noChangeArrowheads="1"/>
          </p:cNvSpPr>
          <p:nvPr/>
        </p:nvSpPr>
        <p:spPr bwMode="auto">
          <a:xfrm>
            <a:off x="401638" y="1036638"/>
            <a:ext cx="8523287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Font typeface="Arial" pitchFamily="34" charset="0"/>
              <a:buNone/>
            </a:pPr>
            <a:r>
              <a:rPr lang="ru-RU" sz="1400" b="1" dirty="0">
                <a:latin typeface="Times New Roman" pitchFamily="18" charset="0"/>
              </a:rPr>
              <a:t>.</a:t>
            </a:r>
          </a:p>
        </p:txBody>
      </p:sp>
      <p:sp>
        <p:nvSpPr>
          <p:cNvPr id="25611" name="TextBox 13"/>
          <p:cNvSpPr txBox="1">
            <a:spLocks noChangeArrowheads="1"/>
          </p:cNvSpPr>
          <p:nvPr/>
        </p:nvSpPr>
        <p:spPr bwMode="auto">
          <a:xfrm>
            <a:off x="642910" y="500042"/>
            <a:ext cx="8128029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ОБЖАЛОВАНИЕ РЕГУЛИРУЕМЫМИ ОРГАНИЗАЦИЯМИ ТАРИФНЫХ РЕШЕНИЙ</a:t>
            </a:r>
          </a:p>
          <a:p>
            <a:pPr algn="ctr"/>
            <a:endParaRPr lang="ru-RU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85786" y="1571612"/>
            <a:ext cx="7572428" cy="192882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Обратилось в суд с исковыми заявлениями об оспаривании тарифных решений Департамента на 2017 год 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  организации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85786" y="3714752"/>
            <a:ext cx="7643866" cy="214314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Обратилось с разногласиями по размеру тарифа в ФАС России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  организации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715404" y="6488668"/>
            <a:ext cx="4285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071813" y="0"/>
            <a:ext cx="6072187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307181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Т</a:t>
            </a:r>
          </a:p>
        </p:txBody>
      </p:sp>
      <p:pic>
        <p:nvPicPr>
          <p:cNvPr id="9" name="Рисунок 8" descr="Многоцв_полн_монохр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0013" y="71438"/>
            <a:ext cx="760412" cy="690562"/>
          </a:xfrm>
          <a:prstGeom prst="rect">
            <a:avLst/>
          </a:prstGeom>
          <a:ln>
            <a:noFill/>
          </a:ln>
          <a:effectLst/>
        </p:spPr>
      </p:pic>
      <p:sp>
        <p:nvSpPr>
          <p:cNvPr id="10" name="Скругленный прямоугольник 9"/>
          <p:cNvSpPr/>
          <p:nvPr/>
        </p:nvSpPr>
        <p:spPr>
          <a:xfrm>
            <a:off x="500034" y="714356"/>
            <a:ext cx="8156575" cy="5929354"/>
          </a:xfrm>
          <a:prstGeom prst="roundRect">
            <a:avLst>
              <a:gd name="adj" fmla="val 1025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10" name="Rectangle 11"/>
          <p:cNvSpPr>
            <a:spLocks noChangeArrowheads="1"/>
          </p:cNvSpPr>
          <p:nvPr/>
        </p:nvSpPr>
        <p:spPr bwMode="auto">
          <a:xfrm>
            <a:off x="357158" y="714356"/>
            <a:ext cx="8523287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Font typeface="Arial" pitchFamily="34" charset="0"/>
              <a:buNone/>
            </a:pPr>
            <a:r>
              <a:rPr lang="ru-RU" sz="1400" b="1" dirty="0">
                <a:latin typeface="Times New Roman" pitchFamily="18" charset="0"/>
              </a:rPr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358214" y="6500834"/>
            <a:ext cx="785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4348" y="3286124"/>
            <a:ext cx="785818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spcBef>
                <a:spcPts val="600"/>
              </a:spcBef>
            </a:pP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714348" y="785794"/>
            <a:ext cx="78581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ОКАЗАНИЕ БЕСПЛАТНОЙ ЮРИДИЧЕСКОЙ ПОМОЩИ</a:t>
            </a: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71472" y="1285860"/>
            <a:ext cx="8001056" cy="514353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Всего в 2017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году правовая помощь была оказана                            94 гражданам,   из них: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2 граждан получили консультирование в устной форме при обращении в департамент; 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14 граждан обратились в департамент посредством телефонной связи, даны устные разъяснения;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2000" b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граждан 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обратились через Общественные Приемные Президента РФ и «Единая Россия»;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93 гражданина обратились в департамент с письменными обращениями.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1064</TotalTime>
  <Words>661</Words>
  <Application>Microsoft Office PowerPoint</Application>
  <PresentationFormat>Экран (4:3)</PresentationFormat>
  <Paragraphs>112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Представление интересов Департамента  в судах общей юрисдикции и арбитражных судах</vt:lpstr>
      <vt:lpstr>Слайд 8</vt:lpstr>
      <vt:lpstr>Слайд 9</vt:lpstr>
      <vt:lpstr> Задачи юридического отдела департамента на 2018 год</vt:lpstr>
      <vt:lpstr>Слайд 11</vt:lpstr>
    </vt:vector>
  </TitlesOfParts>
  <Company>деп ГРЦ и Т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User15</dc:creator>
  <cp:lastModifiedBy>Хворостинская</cp:lastModifiedBy>
  <cp:revision>158</cp:revision>
  <dcterms:created xsi:type="dcterms:W3CDTF">2014-02-06T07:39:10Z</dcterms:created>
  <dcterms:modified xsi:type="dcterms:W3CDTF">2018-02-07T14:21:22Z</dcterms:modified>
</cp:coreProperties>
</file>