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71" r:id="rId4"/>
    <p:sldId id="269" r:id="rId5"/>
    <p:sldId id="268" r:id="rId6"/>
  </p:sldIdLst>
  <p:sldSz cx="9144000" cy="511175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54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DAE8FE"/>
    <a:srgbClr val="D2D9EC"/>
    <a:srgbClr val="D2E3FE"/>
    <a:srgbClr val="CCECFF"/>
    <a:srgbClr val="C0504D"/>
    <a:srgbClr val="CC3399"/>
    <a:srgbClr val="003366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93" d="100"/>
          <a:sy n="93" d="100"/>
        </p:scale>
        <p:origin x="-1140" y="-96"/>
      </p:cViewPr>
      <p:guideLst>
        <p:guide orient="horz" pos="1610"/>
        <p:guide pos="2880"/>
      </p:guideLst>
    </p:cSldViewPr>
  </p:slideViewPr>
  <p:outlineViewPr>
    <p:cViewPr varScale="1">
      <p:scale>
        <a:sx n="170" d="200"/>
        <a:sy n="170" d="200"/>
      </p:scale>
      <p:origin x="534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54"/>
        <p:guide pos="21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2060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7788" y="744538"/>
            <a:ext cx="6630987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13288"/>
            <a:ext cx="5427662" cy="445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233" tIns="45938" rIns="92233" bIns="45938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8163"/>
            <a:ext cx="2933700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233" tIns="45938" rIns="92233" bIns="459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E281D3-C15C-4FDE-A84B-09AB5A749C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11817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0EE5BE-42F0-439E-8BD9-6E243FB54051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51275" y="9428163"/>
            <a:ext cx="294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233" tIns="45938" rIns="92233" bIns="45938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BE3F97-5A2D-4C17-A50B-15DD0841B122}" type="slidenum">
              <a:rPr lang="ru-RU" altLang="ru-RU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927100" y="744538"/>
            <a:ext cx="4945063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/>
          </p:nvPr>
        </p:nvSpPr>
        <p:spPr>
          <a:xfrm>
            <a:off x="681038" y="4713288"/>
            <a:ext cx="5429250" cy="45529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04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3550" algn="l"/>
                <a:tab pos="8532813" algn="l"/>
                <a:tab pos="8982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5497C3-4A02-4C4D-860A-C446A24C1FC4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3851275" y="9429750"/>
            <a:ext cx="29432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49" tIns="46075" rIns="92149" bIns="4607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3A49D3-0AFE-4BAA-B7C7-0A8E2489EC97}" type="slidenum">
              <a:rPr lang="ru-RU" altLang="ru-RU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025" y="744538"/>
            <a:ext cx="6651625" cy="3719512"/>
          </a:xfrm>
          <a:solidFill>
            <a:srgbClr val="FFFFFF"/>
          </a:solidFill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3288"/>
            <a:ext cx="5437187" cy="44719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017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8A44C8-B4BF-4AE5-8BDC-28CCC318F906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51275" y="9428163"/>
            <a:ext cx="294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233" tIns="45938" rIns="92233" bIns="45938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8040674-E157-416C-99FE-641AB056F676}" type="slidenum">
              <a:rPr lang="ru-RU" altLang="ru-RU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927100" y="744538"/>
            <a:ext cx="4945063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/>
          </p:nvPr>
        </p:nvSpPr>
        <p:spPr>
          <a:xfrm>
            <a:off x="681038" y="4713288"/>
            <a:ext cx="5429250" cy="45529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760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34F8B2-E4F8-4C01-8B2C-4DA77FE63000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3851275" y="9428163"/>
            <a:ext cx="294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233" tIns="45938" rIns="92233" bIns="45938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85825" algn="l"/>
                <a:tab pos="1330325" algn="l"/>
                <a:tab pos="1774825" algn="l"/>
                <a:tab pos="2219325" algn="l"/>
                <a:tab pos="2663825" algn="l"/>
                <a:tab pos="3108325" algn="l"/>
                <a:tab pos="3552825" algn="l"/>
                <a:tab pos="3997325" algn="l"/>
                <a:tab pos="4441825" algn="l"/>
                <a:tab pos="4886325" algn="l"/>
                <a:tab pos="5330825" algn="l"/>
                <a:tab pos="5775325" algn="l"/>
                <a:tab pos="6219825" algn="l"/>
                <a:tab pos="6664325" algn="l"/>
                <a:tab pos="7108825" algn="l"/>
                <a:tab pos="7553325" algn="l"/>
                <a:tab pos="7996238" algn="l"/>
                <a:tab pos="8440738" algn="l"/>
                <a:tab pos="8885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40F1C6-D1CE-47F7-99D4-E251613FF98E}" type="slidenum">
              <a:rPr lang="ru-RU" altLang="ru-RU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927100" y="744538"/>
            <a:ext cx="4945063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452" tIns="45226" rIns="90452" bIns="4522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/>
          </p:nvPr>
        </p:nvSpPr>
        <p:spPr>
          <a:xfrm>
            <a:off x="681038" y="4713288"/>
            <a:ext cx="5429250" cy="45529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125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87957"/>
            <a:ext cx="7772400" cy="10957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96658"/>
            <a:ext cx="6400800" cy="130633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D38DB-4753-4096-851C-59786D66DC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3154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E1EA0-3B6F-48BE-AB09-1F939ACEE3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3373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9877" y="95847"/>
            <a:ext cx="2054225" cy="446094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95847"/>
            <a:ext cx="6010275" cy="446094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AFD08-C1EB-4048-8F63-90BE642DBE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7262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303EB-76F8-4894-8AB3-6390778148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0529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284774"/>
            <a:ext cx="7772400" cy="1015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66578"/>
            <a:ext cx="7772400" cy="11181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930AA-1771-49F0-8FC9-CF15817E70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8317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2743"/>
            <a:ext cx="4032250" cy="33640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1850" y="1192743"/>
            <a:ext cx="4032250" cy="33640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5401-1FF0-4AE5-97ED-E9CB98760A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6352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08"/>
            <a:ext cx="8229600" cy="85195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4228"/>
            <a:ext cx="4040188" cy="4768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21087"/>
            <a:ext cx="4040188" cy="29451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44228"/>
            <a:ext cx="4041775" cy="4768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21087"/>
            <a:ext cx="4041775" cy="29451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9D9AA-9A4B-41FE-9F4F-8111B8BC8D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16942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B6C98-6AB0-405A-9AB3-097C9F1CDE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761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DFBF6-904A-4CA6-8F67-A9F5B1A535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475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3523"/>
            <a:ext cx="3008313" cy="8661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3525"/>
            <a:ext cx="5111750" cy="4362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69683"/>
            <a:ext cx="3008313" cy="3496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11576-E34A-4AA0-A7CE-EFC6F4DC14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7382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78225"/>
            <a:ext cx="5486400" cy="4224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6744"/>
            <a:ext cx="5486400" cy="3067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00655"/>
            <a:ext cx="5486400" cy="5999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6EE41-BEC5-4375-87D7-19ED31CC0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846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250"/>
            <a:ext cx="82169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2213"/>
            <a:ext cx="8216900" cy="336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4737100"/>
            <a:ext cx="2120900" cy="263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898989"/>
                </a:solidFill>
                <a:latin typeface="+mn-lt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r>
              <a:rPr lang="ru-RU"/>
              <a:t>30.08.13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4702175"/>
            <a:ext cx="289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4737100"/>
            <a:ext cx="2120900" cy="263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93C22C-706D-4BB6-9D21-BD498B0514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Arial Unicode MS" pitchFamily="34" charset="-128"/>
          <a:cs typeface="Arial Unicode MS" pitchFamily="32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Arial Unicode MS" pitchFamily="34" charset="-128"/>
          <a:cs typeface="Arial Unicode MS" pitchFamily="32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Arial Unicode MS" pitchFamily="34" charset="-128"/>
          <a:cs typeface="Arial Unicode MS" pitchFamily="32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Arial Unicode MS" pitchFamily="34" charset="-128"/>
          <a:cs typeface="Arial Unicode MS" pitchFamily="32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5111750"/>
          </a:xfrm>
          <a:prstGeom prst="rect">
            <a:avLst/>
          </a:prstGeom>
          <a:solidFill>
            <a:srgbClr val="D2E3F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0"/>
            <a:ext cx="3071813" cy="511175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214282" y="412735"/>
            <a:ext cx="8604250" cy="4419600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ru-RU" altLang="ru-RU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-14288"/>
            <a:ext cx="2792412" cy="193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143000" y="412734"/>
            <a:ext cx="80010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Департамент государственного регулирования цен и тарифов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Костромской области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135063" y="4046538"/>
            <a:ext cx="7410450" cy="58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Докладывает: Солдатова И.Ю.,  директор департамента государственного  регулирования цен и тарифов Костромской области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813" y="1698619"/>
            <a:ext cx="778668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ИСПОЛНЕНИИ ПОРУЧЕНИЯ ПРЕЗИДЕНТА РОССИЙСКОЙ ФЕДЕРАЦИИ О КОНТРОЛЕ ЗА ОБОСНОВАННОСТЬЮ И ПРАВОМЕРНОСТЬЮ РЕШЕНИЙ, ПРИНЯТЫХ ОРГАНАМИ ГОСУДАРСТВЕННОЙ ВЛАСТИ СУБЪЕКТОВ РОССИЙСКОЙ ФЕДЕРАЦИИ И (ИЛИ) ОРГАНАМИ МЕСТНОГО САМОУПРАВЛЕНИЯ, ВЛИЯЮЩИХ НА РОСТ ПЛАТЫ ГРАЖДАН ЗА КОММУНАЛЬНЫЕ УСЛУГИ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13" y="0"/>
            <a:ext cx="6072187" cy="5111750"/>
          </a:xfrm>
          <a:prstGeom prst="rect">
            <a:avLst/>
          </a:prstGeom>
          <a:solidFill>
            <a:srgbClr val="A9C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dirty="0"/>
              <a:t>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071813" cy="5111750"/>
          </a:xfrm>
          <a:prstGeom prst="rect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88" y="373063"/>
            <a:ext cx="8501062" cy="4418012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dirty="0"/>
              <a:t>487,528</a:t>
            </a:r>
          </a:p>
        </p:txBody>
      </p:sp>
      <p:sp>
        <p:nvSpPr>
          <p:cNvPr id="3078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7010400" y="4840288"/>
            <a:ext cx="2133600" cy="271462"/>
          </a:xfrm>
          <a:extLst/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1200" dirty="0" smtClean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468313" y="341313"/>
            <a:ext cx="827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alt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РОСТА ПЛАТЫ ГРАЖДАН ЗА КОММУНАЛЬНЫЕ УСЛУГИ НА ТЕРРИТОРИИ КОСТРОМСКОЙ ОБЛАСТИ В 2022 ГОДУ 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8313" y="856038"/>
            <a:ext cx="8247090" cy="475139"/>
          </a:xfrm>
          <a:prstGeom prst="roundRect">
            <a:avLst/>
          </a:prstGeom>
          <a:solidFill>
            <a:srgbClr val="DAE8FE"/>
          </a:solidFill>
          <a:ln>
            <a:solidFill>
              <a:srgbClr val="E0E9F4"/>
            </a:solidFill>
          </a:ln>
          <a:effectLst>
            <a:innerShdw blurRad="114300">
              <a:prstClr val="black"/>
            </a:inn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от 15.11.2018 № 2490-р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от 30.10.2021 № 3073-р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034" y="3770320"/>
            <a:ext cx="8215370" cy="986463"/>
          </a:xfrm>
          <a:prstGeom prst="roundRect">
            <a:avLst/>
          </a:prstGeom>
          <a:solidFill>
            <a:srgbClr val="CAD9EC"/>
          </a:solidFill>
          <a:ln>
            <a:solidFill>
              <a:srgbClr val="E0E9F4"/>
            </a:solidFill>
          </a:ln>
          <a:effectLst>
            <a:innerShdw blurRad="114300">
              <a:prstClr val="black"/>
            </a:inn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губернатора Костромской области от 10.12.2018 № 259                                   ( в ред. постановления от 07.06.2022 № 103)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полугодие 2022 года – 0 %,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полугодие 2022 года – от 3,4 % до 5,4 %                               в зависимости от муниципального образования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3" name="TextBox 10"/>
          <p:cNvSpPr txBox="1">
            <a:spLocks noChangeArrowheads="1"/>
          </p:cNvSpPr>
          <p:nvPr/>
        </p:nvSpPr>
        <p:spPr bwMode="auto">
          <a:xfrm>
            <a:off x="785813" y="1490663"/>
            <a:ext cx="76438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b="1"/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63" y="1544638"/>
          <a:ext cx="8215314" cy="224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19"/>
                <a:gridCol w="1369219"/>
                <a:gridCol w="1369219"/>
                <a:gridCol w="1369219"/>
                <a:gridCol w="1369219"/>
                <a:gridCol w="1369219"/>
              </a:tblGrid>
              <a:tr h="136349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Установленный индекс изменения размера вносимой гражданами платы за коммунальные услуги в среднем по субъекту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E3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Установленное предельно допустимое отклонение по отдельным муниципальным образованиям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E3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Допустимый размер предельных индексов по муниципальным образованиям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E3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91439" marR="91439" marT="45738" marB="45738">
                    <a:solidFill>
                      <a:srgbClr val="D2E3FE"/>
                    </a:solidFill>
                  </a:tcPr>
                </a:tc>
              </a:tr>
              <a:tr h="49996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полугодие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</a:tr>
              <a:tr h="37809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3,4 %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2,0 %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2D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5,4%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34100" marB="34100" anchor="ctr">
                    <a:solidFill>
                      <a:srgbClr val="DAE8FE"/>
                    </a:solidFill>
                  </a:tcPr>
                </a:tc>
              </a:tr>
            </a:tbl>
          </a:graphicData>
        </a:graphic>
      </p:graphicFrame>
      <p:sp>
        <p:nvSpPr>
          <p:cNvPr id="5161" name="Стрелка вниз 13"/>
          <p:cNvSpPr>
            <a:spLocks noChangeArrowheads="1"/>
          </p:cNvSpPr>
          <p:nvPr/>
        </p:nvSpPr>
        <p:spPr bwMode="auto">
          <a:xfrm>
            <a:off x="4357688" y="1331913"/>
            <a:ext cx="428625" cy="2127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ECFF"/>
          </a:solidFill>
          <a:ln w="9525" algn="ctr">
            <a:solidFill>
              <a:srgbClr val="DAE8FE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pic>
        <p:nvPicPr>
          <p:cNvPr id="9" name="Рисунок 8" descr="Многоцв_полн_монохр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34737"/>
            <a:ext cx="760412" cy="514725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890838" y="0"/>
            <a:ext cx="6253162" cy="511175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600">
                <a:solidFill>
                  <a:srgbClr val="FFFFFF"/>
                </a:solidFill>
                <a:ea typeface="SimSun" panose="02010600030101010101" pitchFamily="2" charset="-122"/>
              </a:rPr>
              <a:t>П</a:t>
            </a: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3071813" cy="511175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600">
                <a:solidFill>
                  <a:srgbClr val="FFFFFF"/>
                </a:solidFill>
                <a:ea typeface="SimSun" panose="02010600030101010101" pitchFamily="2" charset="-122"/>
              </a:rPr>
              <a:t>Т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50825" y="127000"/>
            <a:ext cx="8678863" cy="4843463"/>
          </a:xfrm>
          <a:prstGeom prst="roundRect">
            <a:avLst>
              <a:gd name="adj" fmla="val 1025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010400" y="4840288"/>
            <a:ext cx="21336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20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06413" y="700088"/>
            <a:ext cx="832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2000" b="1">
                <a:solidFill>
                  <a:srgbClr val="37609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29443" y="106887"/>
            <a:ext cx="7921625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Фактический  рост платы граждан за коммунальные услуги В</a:t>
            </a:r>
            <a:r>
              <a:rPr lang="en-US" altLang="ru-RU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ru-RU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полугодии 2022 года, %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1965325" y="1373188"/>
            <a:ext cx="51149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6153" name="Group 10"/>
          <p:cNvSpPr>
            <a:spLocks noGrp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687103"/>
              </p:ext>
            </p:extLst>
          </p:nvPr>
        </p:nvGraphicFramePr>
        <p:xfrm>
          <a:off x="317469" y="694262"/>
          <a:ext cx="8497638" cy="4397307"/>
        </p:xfrm>
        <a:graphic>
          <a:graphicData uri="http://schemas.openxmlformats.org/drawingml/2006/table">
            <a:tbl>
              <a:tblPr/>
              <a:tblGrid>
                <a:gridCol w="2753862"/>
                <a:gridCol w="957296"/>
                <a:gridCol w="957296"/>
                <a:gridCol w="957296"/>
                <a:gridCol w="957296"/>
                <a:gridCol w="957296"/>
                <a:gridCol w="957296"/>
              </a:tblGrid>
              <a:tr h="237641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Городские округа и муниципальные районы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Январь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Февраль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Март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Апрель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Май</a:t>
                      </a: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7675" algn="l"/>
                          <a:tab pos="897001" algn="l"/>
                          <a:tab pos="1346200" algn="l"/>
                          <a:tab pos="1795526" algn="l"/>
                          <a:tab pos="2244725" algn="l"/>
                          <a:tab pos="2694051" algn="l"/>
                          <a:tab pos="3143250" algn="l"/>
                          <a:tab pos="3592576" algn="l"/>
                          <a:tab pos="4041775" algn="l"/>
                          <a:tab pos="4491101" algn="l"/>
                          <a:tab pos="4940300" algn="l"/>
                          <a:tab pos="5389626" algn="l"/>
                          <a:tab pos="5838825" algn="l"/>
                          <a:tab pos="6288151" algn="l"/>
                          <a:tab pos="6737350" algn="l"/>
                          <a:tab pos="7186676" algn="l"/>
                          <a:tab pos="7635875" algn="l"/>
                          <a:tab pos="8085201" algn="l"/>
                          <a:tab pos="8534400" algn="l"/>
                          <a:tab pos="8983726" algn="l"/>
                        </a:tabLst>
                      </a:pP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Arial Unicode MS"/>
                        </a:rPr>
                        <a:t>Июнь</a:t>
                      </a: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Буй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Волгореченск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Галич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Кострома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</a:t>
                      </a: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Мантурово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г.о.г. Шарья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Антроповский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Буйский район</a:t>
                      </a:r>
                      <a:endParaRPr lang="ru-RU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Вохомский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Галичский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Кадыйский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Кологривский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округ 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Костромской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Красносельский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Макарьевский район</a:t>
                      </a:r>
                      <a:endParaRPr lang="ru-RU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Межевской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округ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Город Нерехта и Нерехтский район</a:t>
                      </a:r>
                      <a:endParaRPr lang="ru-RU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Нейский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округ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Октябрьский район</a:t>
                      </a:r>
                      <a:endParaRPr lang="ru-RU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Островский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Павинский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Парфеньевский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округ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Поназыревский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округ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Пыщугский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округ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Солигаличский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Судиславский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Сусанинский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Чухломский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5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 err="1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Шарьинский</a:t>
                      </a: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район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969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В среднем по области</a:t>
                      </a:r>
                      <a:endParaRPr lang="ru-RU" sz="9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baseline="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1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  <p:pic>
        <p:nvPicPr>
          <p:cNvPr id="64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4763"/>
            <a:ext cx="774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5111750"/>
          </a:xfrm>
          <a:prstGeom prst="rect">
            <a:avLst/>
          </a:prstGeom>
          <a:solidFill>
            <a:srgbClr val="D2E3F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800">
                <a:solidFill>
                  <a:srgbClr val="FFFFFF"/>
                </a:solidFill>
              </a:rPr>
              <a:t>П</a:t>
            </a: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511175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800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323528" y="126983"/>
            <a:ext cx="8606189" cy="4714908"/>
          </a:xfrm>
          <a:prstGeom prst="roundRect">
            <a:avLst>
              <a:gd name="adj" fmla="val 1025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ru-RU" altLang="ru-RU" sz="1800">
              <a:solidFill>
                <a:srgbClr val="FFFFFF"/>
              </a:solidFill>
            </a:endParaRP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401638" y="773113"/>
            <a:ext cx="8523287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ts val="350"/>
              </a:spcBef>
              <a:buFont typeface="Times New Roman" panose="02020603050405020304" pitchFamily="18" charset="0"/>
              <a:buNone/>
            </a:pPr>
            <a:endParaRPr lang="ru-RU" altLang="ru-RU" sz="1400" b="1"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126983"/>
            <a:ext cx="6715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ПРОТОКОЛЬНЫХ ПОРУЧЕНИЙ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596" y="484174"/>
            <a:ext cx="8429684" cy="4546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	Рекомендовать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главам муниципальных образований: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tabLst>
                <a:tab pos="452438" algn="l"/>
              </a:tabLst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принять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нормативные правовые акты об установлении муниципальных стандартов стоимости коммунальных услуг на II полугодие 2022 года и предусмотреть в бюджетах средства на меры социальной поддержки, обеспечивающие изменение совокупного коммунального платежа в установленных пределах. 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сентября 2022 года;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провести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жилого фонда муниципального образования на предмет наиболее невыгодного для потребителя (с точки зрения прироста платы за коммунальные услуги) набора коммунальных услуг (степени благоустройства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25 июля 2022 года. 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Департаменту государственного регулирования цен и тарифов Костромской области в течение 2022 года: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	проводить ежемесячный мониторинг фактического изменения размера совокупной платы граждан за коммунальные услуги по всем муниципальным образованиям региона, направлять данную информацию в ФАС России и размещать ее на официальном сайте департамента;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	осуществлять контроль за принятыми органами местного самоуправления решениями, влияющими на рост платы граждан за коммунальные услуги;</a:t>
            </a:r>
          </a:p>
          <a:p>
            <a:pPr indent="450850" algn="just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	не допускать принятия тарифных решений регулируемых организаций, оказывающих коммунальные услуги, выше предельно допустимых ограничений, установленных на федеральном и региональном уровнях.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43938" y="4845050"/>
            <a:ext cx="357187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49213"/>
            <a:ext cx="773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5111750"/>
          </a:xfrm>
          <a:prstGeom prst="rect">
            <a:avLst/>
          </a:prstGeom>
          <a:solidFill>
            <a:srgbClr val="D2E3F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800">
                <a:solidFill>
                  <a:srgbClr val="FFFFFF"/>
                </a:solidFill>
              </a:rPr>
              <a:t>П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3071813" cy="511175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800">
                <a:solidFill>
                  <a:srgbClr val="FFFFFF"/>
                </a:solidFill>
              </a:rPr>
              <a:t>Т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49213"/>
            <a:ext cx="773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428625" y="479425"/>
            <a:ext cx="8156575" cy="4052888"/>
          </a:xfrm>
          <a:prstGeom prst="roundRect">
            <a:avLst>
              <a:gd name="adj" fmla="val 1025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ru-RU" altLang="ru-RU" sz="1800">
              <a:solidFill>
                <a:srgbClr val="FFFFFF"/>
              </a:solidFill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035050" y="212725"/>
            <a:ext cx="29273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ru-RU" alt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868363" y="128588"/>
            <a:ext cx="2182812" cy="306387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800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01638" y="773113"/>
            <a:ext cx="8523287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ts val="350"/>
              </a:spcBef>
              <a:buFont typeface="Times New Roman" panose="02020603050405020304" pitchFamily="18" charset="0"/>
              <a:buNone/>
            </a:pPr>
            <a:endParaRPr lang="ru-RU" altLang="ru-RU" sz="14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ts val="350"/>
              </a:spcBef>
              <a:buFont typeface="Times New Roman" panose="02020603050405020304" pitchFamily="18" charset="0"/>
              <a:buNone/>
            </a:pPr>
            <a:endParaRPr lang="ru-RU" altLang="ru-RU" sz="14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ts val="350"/>
              </a:spcBef>
              <a:buFont typeface="Times New Roman" panose="02020603050405020304" pitchFamily="18" charset="0"/>
              <a:buNone/>
            </a:pPr>
            <a:endParaRPr lang="ru-RU" altLang="ru-RU" sz="1400" b="1"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3125" y="2130425"/>
            <a:ext cx="5357813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12689</TotalTime>
  <Words>462</Words>
  <Application>Microsoft Office PowerPoint</Application>
  <PresentationFormat>Произвольный</PresentationFormat>
  <Paragraphs>279</Paragraphs>
  <Slides>5</Slides>
  <Notes>4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Лёвкина</dc:creator>
  <cp:lastModifiedBy>Хворостинская</cp:lastModifiedBy>
  <cp:revision>1840</cp:revision>
  <cp:lastPrinted>1601-01-01T00:00:00Z</cp:lastPrinted>
  <dcterms:created xsi:type="dcterms:W3CDTF">2009-03-11T04:44:06Z</dcterms:created>
  <dcterms:modified xsi:type="dcterms:W3CDTF">2022-07-14T08:02:39Z</dcterms:modified>
</cp:coreProperties>
</file>