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01" r:id="rId2"/>
    <p:sldId id="424" r:id="rId3"/>
    <p:sldId id="418" r:id="rId4"/>
    <p:sldId id="425" r:id="rId5"/>
    <p:sldId id="434" r:id="rId6"/>
    <p:sldId id="429" r:id="rId7"/>
    <p:sldId id="395" r:id="rId8"/>
    <p:sldId id="433" r:id="rId9"/>
    <p:sldId id="435" r:id="rId10"/>
    <p:sldId id="431" r:id="rId11"/>
    <p:sldId id="428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392" r:id="rId24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375D"/>
    <a:srgbClr val="333333"/>
    <a:srgbClr val="A9C1DF"/>
    <a:srgbClr val="E0E9F4"/>
    <a:srgbClr val="4D4D4D"/>
    <a:srgbClr val="C6D9F1"/>
    <a:srgbClr val="CAD9EC"/>
    <a:srgbClr val="427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3369" autoAdjust="0"/>
  </p:normalViewPr>
  <p:slideViewPr>
    <p:cSldViewPr snapToGrid="0">
      <p:cViewPr varScale="1">
        <p:scale>
          <a:sx n="107" d="100"/>
          <a:sy n="107" d="100"/>
        </p:scale>
        <p:origin x="139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ED10D-9960-49EF-A992-836C71DC8BC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2DC3BBDA-FD0D-4234-AD94-50C0B9606DDE}" type="pres">
      <dgm:prSet presAssocID="{F93ED10D-9960-49EF-A992-836C71DC8BC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DC9154A5-8CFC-4C9D-AF8C-CC0CC5F14911}" type="presOf" srcId="{F93ED10D-9960-49EF-A992-836C71DC8BC6}" destId="{2DC3BBDA-FD0D-4234-AD94-50C0B9606DDE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765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765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DB1EA15-98D5-4D87-A8B1-BBCCAB5087D5}" type="datetimeFigureOut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6400" cy="495765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6899"/>
            <a:ext cx="2946400" cy="495765"/>
          </a:xfrm>
          <a:prstGeom prst="rect">
            <a:avLst/>
          </a:prstGeom>
        </p:spPr>
        <p:txBody>
          <a:bodyPr vert="horz" wrap="square" lIns="90846" tIns="45423" rIns="90846" bIns="45423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EF6560-87D4-47DD-AD46-2FA0B15801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6494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225" cy="497344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76" y="0"/>
            <a:ext cx="2944813" cy="497344"/>
          </a:xfrm>
          <a:prstGeom prst="rect">
            <a:avLst/>
          </a:prstGeom>
        </p:spPr>
        <p:txBody>
          <a:bodyPr vert="horz" lIns="91390" tIns="45695" rIns="91390" bIns="45695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EEE915A-0352-4F59-81B8-43F671A47E48}" type="datetimeFigureOut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8188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0" tIns="45695" rIns="91390" bIns="4569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9" y="4687660"/>
            <a:ext cx="5438775" cy="4444513"/>
          </a:xfrm>
          <a:prstGeom prst="rect">
            <a:avLst/>
          </a:prstGeom>
        </p:spPr>
        <p:txBody>
          <a:bodyPr vert="horz" lIns="91390" tIns="45695" rIns="91390" bIns="45695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3741"/>
            <a:ext cx="2943225" cy="497343"/>
          </a:xfrm>
          <a:prstGeom prst="rect">
            <a:avLst/>
          </a:prstGeom>
        </p:spPr>
        <p:txBody>
          <a:bodyPr vert="horz" lIns="91390" tIns="45695" rIns="91390" bIns="45695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76" y="9373741"/>
            <a:ext cx="2944813" cy="497343"/>
          </a:xfrm>
          <a:prstGeom prst="rect">
            <a:avLst/>
          </a:prstGeom>
        </p:spPr>
        <p:txBody>
          <a:bodyPr vert="horz" wrap="square" lIns="91390" tIns="45695" rIns="91390" bIns="4569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A4E0F0-F40E-41BC-B756-4030AC9738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9928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58E786-010B-4E80-A437-C2FDAA8D393C}" type="slidenum">
              <a:rPr lang="ru-RU" altLang="ru-RU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2</a:t>
            </a:fld>
            <a:endParaRPr lang="ru-RU" altLang="ru-RU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8580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FC8C18-DED2-4FC5-AC42-E1363BBEB63C}" type="slidenum">
              <a:rPr lang="ru-RU" altLang="ru-RU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9673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13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13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13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20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14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14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14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02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>
            <a:extLst>
              <a:ext uri="{FF2B5EF4-FFF2-40B4-BE49-F238E27FC236}">
                <a16:creationId xmlns:a16="http://schemas.microsoft.com/office/drawing/2014/main" xmlns="" id="{9FBC2497-CD26-4983-B4E6-A8CD33FAB287}"/>
              </a:ext>
            </a:extLst>
          </p:cNvPr>
          <p:cNvSpPr/>
          <p:nvPr/>
        </p:nvSpPr>
        <p:spPr>
          <a:xfrm>
            <a:off x="3848042" y="9423358"/>
            <a:ext cx="2914558" cy="4698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5399" tIns="47877" rIns="95399" bIns="47877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AC7E9ED-BC4B-4002-8910-5BA8141E53E4}" type="slidenum">
              <a:t>15</a:t>
            </a:fld>
            <a:endParaRPr lang="ru-RU" sz="1300" b="0" i="0" u="none" strike="noStrike" kern="1200" cap="none" spc="0" baseline="0">
              <a:solidFill>
                <a:srgbClr val="000000"/>
              </a:solidFill>
              <a:uFillTx/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3" name="Образ слайда 2">
            <a:extLst>
              <a:ext uri="{FF2B5EF4-FFF2-40B4-BE49-F238E27FC236}">
                <a16:creationId xmlns:a16="http://schemas.microsoft.com/office/drawing/2014/main" xmlns="" id="{7D23C13B-66DA-4011-B94E-C15B59EB4C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59350" cy="3721100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Заметки 3">
            <a:extLst>
              <a:ext uri="{FF2B5EF4-FFF2-40B4-BE49-F238E27FC236}">
                <a16:creationId xmlns:a16="http://schemas.microsoft.com/office/drawing/2014/main" xmlns="" id="{63F15892-7D42-44A2-813F-E9E73FC00B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78960" y="4712762"/>
            <a:ext cx="5402522" cy="4434840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41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16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16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16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02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17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17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17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1325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18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18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18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89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19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19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19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583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3850740" y="9427881"/>
            <a:ext cx="2916601" cy="47002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5447" tIns="47901" rIns="95447" bIns="47901" anchor="b" anchorCtr="0" compatLnSpc="1"/>
          <a:lstStyle/>
          <a:p>
            <a:pPr algn="r" defTabSz="914857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9139" algn="l"/>
                <a:tab pos="898645" algn="l"/>
                <a:tab pos="1348152" algn="l"/>
                <a:tab pos="1797657" algn="l"/>
                <a:tab pos="2247163" algn="l"/>
                <a:tab pos="2696670" algn="l"/>
                <a:tab pos="3146175" algn="l"/>
                <a:tab pos="3595672" algn="l"/>
                <a:tab pos="4045178" algn="l"/>
                <a:tab pos="4494684" algn="l"/>
                <a:tab pos="4944190" algn="l"/>
                <a:tab pos="5393696" algn="l"/>
                <a:tab pos="5843201" algn="l"/>
                <a:tab pos="6292708" algn="l"/>
                <a:tab pos="6742213" algn="l"/>
                <a:tab pos="7191710" algn="l"/>
                <a:tab pos="7641216" algn="l"/>
                <a:tab pos="8090722" algn="l"/>
                <a:tab pos="8540228" algn="l"/>
                <a:tab pos="8989734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C57E4C9-5B38-4AE5-AE8C-8C1846E5B36A}" type="slidenum">
              <a:rPr lang="ru-RU" kern="0">
                <a:solidFill>
                  <a:srgbClr val="000000"/>
                </a:solidFill>
                <a:latin typeface="Calibri"/>
              </a:rPr>
              <a:pPr algn="r" defTabSz="914857"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9139" algn="l"/>
                  <a:tab pos="898645" algn="l"/>
                  <a:tab pos="1348152" algn="l"/>
                  <a:tab pos="1797657" algn="l"/>
                  <a:tab pos="2247163" algn="l"/>
                  <a:tab pos="2696670" algn="l"/>
                  <a:tab pos="3146175" algn="l"/>
                  <a:tab pos="3595672" algn="l"/>
                  <a:tab pos="4045178" algn="l"/>
                  <a:tab pos="4494684" algn="l"/>
                  <a:tab pos="4944190" algn="l"/>
                  <a:tab pos="5393696" algn="l"/>
                  <a:tab pos="5843201" algn="l"/>
                  <a:tab pos="6292708" algn="l"/>
                  <a:tab pos="6742213" algn="l"/>
                  <a:tab pos="7191710" algn="l"/>
                  <a:tab pos="7641216" algn="l"/>
                  <a:tab pos="8090722" algn="l"/>
                  <a:tab pos="8540228" algn="l"/>
                  <a:tab pos="8989734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20</a:t>
            </a:fld>
            <a:endParaRPr lang="ru-RU" sz="1300" dirty="0"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3" name="Образ слайда 2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4112" cy="372268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Заметки 3"/>
          <p:cNvSpPr txBox="1">
            <a:spLocks noGrp="1"/>
          </p:cNvSpPr>
          <p:nvPr>
            <p:ph type="body" sz="quarter" idx="1"/>
          </p:nvPr>
        </p:nvSpPr>
        <p:spPr>
          <a:xfrm>
            <a:off x="679436" y="4715024"/>
            <a:ext cx="5406309" cy="276999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506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3850740" y="9427881"/>
            <a:ext cx="2916601" cy="47002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5447" tIns="47901" rIns="95447" bIns="47901" anchor="b" anchorCtr="0" compatLnSpc="1"/>
          <a:lstStyle/>
          <a:p>
            <a:pPr algn="r" defTabSz="914857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9139" algn="l"/>
                <a:tab pos="898645" algn="l"/>
                <a:tab pos="1348152" algn="l"/>
                <a:tab pos="1797657" algn="l"/>
                <a:tab pos="2247163" algn="l"/>
                <a:tab pos="2696670" algn="l"/>
                <a:tab pos="3146175" algn="l"/>
                <a:tab pos="3595672" algn="l"/>
                <a:tab pos="4045178" algn="l"/>
                <a:tab pos="4494684" algn="l"/>
                <a:tab pos="4944190" algn="l"/>
                <a:tab pos="5393696" algn="l"/>
                <a:tab pos="5843201" algn="l"/>
                <a:tab pos="6292708" algn="l"/>
                <a:tab pos="6742213" algn="l"/>
                <a:tab pos="7191710" algn="l"/>
                <a:tab pos="7641216" algn="l"/>
                <a:tab pos="8090722" algn="l"/>
                <a:tab pos="8540228" algn="l"/>
                <a:tab pos="8989734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6A29C3-9E07-4663-A76A-72BA0A2F5237}" type="slidenum">
              <a:rPr lang="ru-RU" kern="0">
                <a:solidFill>
                  <a:srgbClr val="000000"/>
                </a:solidFill>
                <a:latin typeface="Calibri"/>
              </a:rPr>
              <a:pPr algn="r" defTabSz="914857"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9139" algn="l"/>
                  <a:tab pos="898645" algn="l"/>
                  <a:tab pos="1348152" algn="l"/>
                  <a:tab pos="1797657" algn="l"/>
                  <a:tab pos="2247163" algn="l"/>
                  <a:tab pos="2696670" algn="l"/>
                  <a:tab pos="3146175" algn="l"/>
                  <a:tab pos="3595672" algn="l"/>
                  <a:tab pos="4045178" algn="l"/>
                  <a:tab pos="4494684" algn="l"/>
                  <a:tab pos="4944190" algn="l"/>
                  <a:tab pos="5393696" algn="l"/>
                  <a:tab pos="5843201" algn="l"/>
                  <a:tab pos="6292708" algn="l"/>
                  <a:tab pos="6742213" algn="l"/>
                  <a:tab pos="7191710" algn="l"/>
                  <a:tab pos="7641216" algn="l"/>
                  <a:tab pos="8090722" algn="l"/>
                  <a:tab pos="8540228" algn="l"/>
                  <a:tab pos="8989734" algn="l"/>
                </a:tabLs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21</a:t>
            </a:fld>
            <a:endParaRPr lang="ru-RU" sz="1300" dirty="0">
              <a:solidFill>
                <a:srgbClr val="000000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3" name="Образ слайда 2"/>
          <p:cNvSpPr>
            <a:spLocks noGrp="1" noRot="1" noChangeAspect="1"/>
          </p:cNvSpPr>
          <p:nvPr>
            <p:ph type="sldImg"/>
          </p:nvPr>
        </p:nvSpPr>
        <p:spPr>
          <a:xfrm>
            <a:off x="915988" y="742950"/>
            <a:ext cx="4964112" cy="372268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4" name="Заметки 3"/>
          <p:cNvSpPr txBox="1">
            <a:spLocks noGrp="1"/>
          </p:cNvSpPr>
          <p:nvPr>
            <p:ph type="body" sz="quarter" idx="1"/>
          </p:nvPr>
        </p:nvSpPr>
        <p:spPr>
          <a:xfrm>
            <a:off x="679436" y="4715024"/>
            <a:ext cx="5406309" cy="276999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424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B9CACA6-CD6F-4243-BEC8-D44A9639B16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3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F3E45F8-1C27-47E6-84F0-3ABDF31FFED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3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C611979-8448-4D4C-A1C1-EC784174075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3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24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3761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7"/>
          <p:cNvSpPr txBox="1">
            <a:spLocks noGrp="1" noChangeArrowheads="1"/>
          </p:cNvSpPr>
          <p:nvPr/>
        </p:nvSpPr>
        <p:spPr bwMode="auto">
          <a:xfrm>
            <a:off x="3883247" y="9428959"/>
            <a:ext cx="2951139" cy="480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29CB46C8-97FE-4A75-B53E-6E4D14E5B53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22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19" name="Text Box 1"/>
          <p:cNvSpPr txBox="1">
            <a:spLocks noChangeArrowheads="1"/>
          </p:cNvSpPr>
          <p:nvPr/>
        </p:nvSpPr>
        <p:spPr bwMode="auto">
          <a:xfrm>
            <a:off x="3883247" y="9428960"/>
            <a:ext cx="2955927" cy="484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A58B11A5-73BF-47D0-8AA2-FF71CAE0A3BF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22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3883248" y="9428960"/>
            <a:ext cx="2965503" cy="494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354" tIns="45999" rIns="92354" bIns="45999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B27773D-F79D-4DD9-8F4F-946942259542}" type="slidenum">
              <a:rPr lang="ru-RU" altLang="ru-RU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r" eaLnBrk="1" hangingPunct="1"/>
              <a:t>22</a:t>
            </a:fld>
            <a:endParaRPr lang="ru-RU" altLang="ru-RU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935299" y="744934"/>
            <a:ext cx="4982940" cy="371991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571" tIns="45286" rIns="90571" bIns="45286" anchor="ctr"/>
          <a:lstStyle>
            <a:lvl1pPr defTabSz="444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6311" y="4712103"/>
            <a:ext cx="5468146" cy="45504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7203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/>
              <a:t>    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18D36C6-5EA7-4D8B-A6D3-F54D1A12DD31}" type="slidenum">
              <a:rPr lang="ru-RU" altLang="ru-RU"/>
              <a:pPr/>
              <a:t>23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9960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D289B3-61E9-43C4-AD16-4C25EB63437B}" type="slidenum">
              <a:rPr lang="ru-RU" altLang="ru-RU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/>
              <a:t>4</a:t>
            </a:fld>
            <a:endParaRPr lang="ru-RU" altLang="ru-RU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3778251" y="9378477"/>
            <a:ext cx="2887663" cy="49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607CDD36-675A-48C4-A9F5-692A0D08F9A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4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3808414" y="9380056"/>
            <a:ext cx="2897187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A200AF8A-B2AE-45FC-A634-B33C48092B0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4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808413" y="9380056"/>
            <a:ext cx="2901950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E9915423-55D1-4F90-920E-C1DF5CCE52B4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4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808414" y="9380056"/>
            <a:ext cx="2909887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800" tIns="46800" rIns="918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fld id="{29FCA484-DCD1-4190-A545-47741A059FF6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4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17576" y="742069"/>
            <a:ext cx="4887913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434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081"/>
            <a:ext cx="5365750" cy="45297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altLang="ru-RU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983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9C5B2C-D771-45DA-82AD-3AC1B2315ADB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2377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500C03-4C64-4A62-B536-5FF52A84F80A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6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386A9C-B205-46BA-9277-73E7826EABFB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6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74F17B-0B17-44EA-A69E-8E3B5188784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6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077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500C03-4C64-4A62-B536-5FF52A84F80A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7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386A9C-B205-46BA-9277-73E7826EABFB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7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74F17B-0B17-44EA-A69E-8E3B5188784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7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7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500C03-4C64-4A62-B536-5FF52A84F80A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8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386A9C-B205-46BA-9277-73E7826EABFB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8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74F17B-0B17-44EA-A69E-8E3B5188784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8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183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500C03-4C64-4A62-B536-5FF52A84F80A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9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386A9C-B205-46BA-9277-73E7826EABFB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9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74F17B-0B17-44EA-A69E-8E3B5188784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9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66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7"/>
          <p:cNvSpPr txBox="1">
            <a:spLocks noGrp="1" noChangeArrowheads="1"/>
          </p:cNvSpPr>
          <p:nvPr/>
        </p:nvSpPr>
        <p:spPr bwMode="auto">
          <a:xfrm>
            <a:off x="3883026" y="9376898"/>
            <a:ext cx="2951163" cy="4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500C03-4C64-4A62-B536-5FF52A84F80A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10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83026" y="9376899"/>
            <a:ext cx="2957513" cy="483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386A9C-B205-46BA-9277-73E7826EABFB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10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83025" y="9376898"/>
            <a:ext cx="2965450" cy="4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754" tIns="45700" rIns="91754" bIns="45700" anchor="b"/>
          <a:lstStyle>
            <a:lvl1pPr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2913" algn="l"/>
                <a:tab pos="889000" algn="l"/>
                <a:tab pos="1333500" algn="l"/>
                <a:tab pos="1778000" algn="l"/>
                <a:tab pos="2222500" algn="l"/>
                <a:tab pos="2668588" algn="l"/>
                <a:tab pos="3113088" algn="l"/>
                <a:tab pos="3557588" algn="l"/>
                <a:tab pos="4003675" algn="l"/>
                <a:tab pos="4448175" algn="l"/>
                <a:tab pos="4892675" algn="l"/>
                <a:tab pos="5337175" algn="l"/>
                <a:tab pos="5783263" algn="l"/>
                <a:tab pos="6227763" algn="l"/>
                <a:tab pos="6672263" algn="l"/>
                <a:tab pos="7118350" algn="l"/>
                <a:tab pos="7562850" algn="l"/>
                <a:tab pos="8007350" algn="l"/>
                <a:tab pos="8451850" algn="l"/>
                <a:tab pos="8897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974F17B-0B17-44EA-A69E-8E3B51887845}" type="slidenum">
              <a:rPr lang="ru-RU" altLang="ru-RU" sz="120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 hangingPunct="1"/>
              <a:t>10</a:t>
            </a:fld>
            <a:endParaRPr lang="ru-RU" altLang="ru-RU" sz="120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935038" y="742069"/>
            <a:ext cx="4983162" cy="369770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9982" tIns="44992" rIns="89982" bIns="44992" anchor="ctr"/>
          <a:lstStyle>
            <a:lvl1pPr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45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45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8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686081"/>
            <a:ext cx="5468938" cy="45266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41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EF138-AC0E-4FC0-8059-9F008F5A8B18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ADAF7-B057-47C4-AE29-F241B91864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884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9C38-2594-481B-9EA1-BB6819416B26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53941-5712-4228-A1EA-4D1BE773C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41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261A-01C3-489F-8960-2FDC2788E44F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BA408-F698-47B2-AB23-B90F1B6E5B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453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1474-5CF9-475C-8616-56436920DF4E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B5407-1E4E-4F46-A157-EFEF02A211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709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D6FF-9DD6-419E-B2F1-92E20EFA708D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E9F5-9DC9-47F5-95E1-166405F931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00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F065-3A8C-4462-A357-522711D553B0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734B9-971C-40BE-AE79-C2CD78CDC5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358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A201-9BAB-4856-8DF1-8AB35DB9BA82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ED2C-06E8-44AF-9DFE-498A2DE08D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960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5C3E2-4E06-4AA8-B323-46458229BC93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639D7-C741-463D-8287-F8D2D05059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01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BB3FA-5444-462E-B1E2-4059DE8DECE8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E322-BFB9-4498-B8E0-2EE7CEE538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903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2A38B-6CE5-4060-8268-6EC7EA7A1A32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BEA55-F30C-42D5-B9BA-0D5B32C0F2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63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DC430-C831-4C13-B351-AB2A62B3E25D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1415-459F-4205-ACCE-4E65D26FDF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655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47CE19-8ADD-4A9A-AAEE-0FD7992EA1FB}" type="datetime1">
              <a:rPr lang="ru-RU"/>
              <a:pPr>
                <a:defRPr/>
              </a:pPr>
              <a:t>22.03.2022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03E33E2-998B-4564-B447-61607CCB90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A9C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668" y="461963"/>
            <a:ext cx="8686213" cy="6136061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400" b="1" dirty="0">
                <a:solidFill>
                  <a:srgbClr val="17375D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</a:p>
          <a:p>
            <a:pPr algn="ctr" eaLnBrk="1" hangingPunct="1">
              <a:defRPr/>
            </a:pPr>
            <a:r>
              <a:rPr lang="ru-RU" sz="2400" b="1" dirty="0">
                <a:solidFill>
                  <a:srgbClr val="17375D"/>
                </a:solidFill>
                <a:latin typeface="Times New Roman" pitchFamily="18" charset="0"/>
                <a:cs typeface="Times New Roman" pitchFamily="18" charset="0"/>
              </a:rPr>
              <a:t>контрольно-надзорной деятельности за 2021 год. Типовые нарушения обязательных требований, выявленные в ходе контрольных (надзорных) мероприятий</a:t>
            </a:r>
          </a:p>
        </p:txBody>
      </p:sp>
      <p:pic>
        <p:nvPicPr>
          <p:cNvPr id="7" name="Рисунок 6" descr="Многоцв_полн_монохр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33669" y="-1"/>
            <a:ext cx="2195191" cy="23326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462088" y="581025"/>
            <a:ext cx="77073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1737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государственного регулирования цен и тарифов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1737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Костромской 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33645" y="5094288"/>
            <a:ext cx="4551543" cy="1204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Докладывает: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Марусова В.В.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заместитель начальника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отдела финансов, проверок и контроля департамента государственного регулирования цен и тарифов Костромской области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38125" y="257176"/>
            <a:ext cx="8702675" cy="6311900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9750" y="371476"/>
            <a:ext cx="840105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 НАРУШЕНИЯ ОБЯЗАТЕЛЬНЫХ ТРЕБОВАНИЙ</a:t>
            </a:r>
            <a:endParaRPr lang="ru-RU" alt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71438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558323"/>
              </p:ext>
            </p:extLst>
          </p:nvPr>
        </p:nvGraphicFramePr>
        <p:xfrm>
          <a:off x="366712" y="923294"/>
          <a:ext cx="8401050" cy="537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95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146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319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6071">
                <a:tc>
                  <a:txBody>
                    <a:bodyPr/>
                    <a:lstStyle/>
                    <a:p>
                      <a:pPr>
                        <a:spcBef>
                          <a:spcPct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ru-RU" altLang="ru-RU" sz="16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в департамент заведомо недостоверных сведений и информации, необходимых  для принятия решения органом регулирования, по установлению тарифов на тепловую энергию 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пункты 13, 15 , 16 Правил регулирования цен (тарифов) в сфере теплоснабжения, утвержденных постановлением Правительства Российской Федерации от 22.10.2012 № 1075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Сверить  данные в расчетных материалах, </a:t>
                      </a: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подготовке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обосновывающих документов к заявлению об установлении цен (тарифов), со сведениями отраженными в  бухгалтерском учете, который сформирован  с учетом требований по ведению раздельного учета доходов и расходов.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Раскрыть достоверную информацию по тарифных предложениям в региональной системе ЕИАС и на официальном сайте организации.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394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Аналогичные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рекомендации по предоставлению сведений и информации, необходимых для принятия решения органом регулирования, по установлению тарифов в сферах</a:t>
                      </a:r>
                      <a:endParaRPr lang="ru-RU" alt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водоснабжения и водоотведения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180975"/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2723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6701" y="201613"/>
            <a:ext cx="8648700" cy="6427787"/>
          </a:xfrm>
          <a:prstGeom prst="roundRect">
            <a:avLst>
              <a:gd name="adj" fmla="val 102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dirty="0">
              <a:solidFill>
                <a:srgbClr val="1737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17414" name="TextBox 14"/>
          <p:cNvSpPr txBox="1">
            <a:spLocks noChangeArrowheads="1"/>
          </p:cNvSpPr>
          <p:nvPr/>
        </p:nvSpPr>
        <p:spPr bwMode="auto">
          <a:xfrm>
            <a:off x="704850" y="513676"/>
            <a:ext cx="79914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</a:t>
            </a:r>
            <a:endParaRPr lang="ru-RU" alt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Многоцв_полн_монохр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560" y="52388"/>
            <a:ext cx="760412" cy="690562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Скругленный прямоугольник 1"/>
          <p:cNvSpPr/>
          <p:nvPr/>
        </p:nvSpPr>
        <p:spPr>
          <a:xfrm>
            <a:off x="408781" y="1093788"/>
            <a:ext cx="8358187" cy="50053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447675" algn="just">
              <a:buAutoNum type="arabicPeriod"/>
              <a:tabLst>
                <a:tab pos="447675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официальном сайте департамента опубликованы обязательные требования по соблюдению тарифного законодательства, доклады о результатах контрольной (надзорной) деятельности, обзоры по правоприменительной практике. </a:t>
            </a:r>
          </a:p>
          <a:p>
            <a:pPr indent="447675" algn="just">
              <a:buAutoNum type="arabicPeriod"/>
              <a:tabLst>
                <a:tab pos="447675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Департамент в 2022 году проведет:</a:t>
            </a:r>
          </a:p>
          <a:p>
            <a:pPr indent="447675" algn="just">
              <a:buFontTx/>
              <a:buChar char="-"/>
              <a:tabLst>
                <a:tab pos="447675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профилактические визиты в отношении контролируемых лиц, приступающих к осуществлению регулируемых видов деятельности  и которым присвоена высокая категория риска;</a:t>
            </a:r>
          </a:p>
          <a:p>
            <a:pPr indent="447675" algn="just">
              <a:buFontTx/>
              <a:buChar char="-"/>
              <a:tabLst>
                <a:tab pos="447675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публичные обсуждения по правоприменительной практике. </a:t>
            </a:r>
          </a:p>
          <a:p>
            <a:pPr algn="just">
              <a:tabLst>
                <a:tab pos="447675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447675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Регулируемая организация имеет право обратиться в департамент за консультацией по вопросам соблюдения обязательных требований, об особенностях осуществления регионального государственного контроля (надзора).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rgbClr val="A9C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8499" y="247650"/>
            <a:ext cx="8646901" cy="6372225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ТРЕБОВАНИЯ</a:t>
            </a:r>
            <a:r>
              <a:rPr lang="ru-RU" sz="2000" b="1" dirty="0"/>
              <a:t>,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ПРЕДЪЯВЛЯЕМЫЕ ОРГАНОМ РЕГУЛИРОВАНИЯ К РАСЧЁТНЫМ И ОБОСНОВЫВАЮЩИМ МАТЕРИАЛАМ ДЛЯ УСТАНОВЛЕНИЯ ТАРИФОВ В СФЕРАХ ТЕПЛОСНАБЖЕНИЯ, ВОДОСНАБЖЕНИЯ И ВОДООТВЕДЕНИЯ НА 2023 ГОД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1436688" y="522288"/>
            <a:ext cx="7707312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rgbClr val="17375D"/>
                </a:solidFill>
                <a:latin typeface="Times New Roman" pitchFamily="18" charset="0"/>
                <a:cs typeface="Times New Roman" pitchFamily="18" charset="0"/>
              </a:rPr>
              <a:t>Департамент государственного регулирования цен и тарифов</a:t>
            </a:r>
          </a:p>
          <a:p>
            <a:pPr algn="ctr" eaLnBrk="1" hangingPunct="1"/>
            <a:r>
              <a:rPr lang="ru-RU" altLang="ru-RU" sz="1600" b="1">
                <a:solidFill>
                  <a:srgbClr val="17375D"/>
                </a:solidFill>
                <a:latin typeface="Times New Roman" pitchFamily="18" charset="0"/>
                <a:cs typeface="Times New Roman" pitchFamily="18" charset="0"/>
              </a:rPr>
              <a:t>Костромской 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40679" y="4960392"/>
            <a:ext cx="4238146" cy="1204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Докладывает: </a:t>
            </a:r>
            <a:r>
              <a:rPr lang="ru-RU" sz="16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Чибуров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В.С.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заместитель директора департамента государственного регулирования цен и тарифов Костромской области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99" y="491755"/>
            <a:ext cx="2587414" cy="221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85749" y="260648"/>
            <a:ext cx="8639175" cy="6308427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11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3130" y="1402352"/>
            <a:ext cx="8205665" cy="4062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27.07.2012 № 190-ФЗ «О теплоснабжении»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20688" y="492946"/>
            <a:ext cx="842168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9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НОРМАТИВНЫЕ ПРАВОВЫЕ АКТЫ В ОБЛАСТИ ТАРИФНОГО РЕГУЛИРОВАНИЯ  В СФЕРЕ ТЕПЛОСНАБЖЕНИЯ</a:t>
            </a:r>
          </a:p>
        </p:txBody>
      </p:sp>
      <p:sp>
        <p:nvSpPr>
          <p:cNvPr id="12" name="Скругленный прямоугольник 17">
            <a:extLst>
              <a:ext uri="{FF2B5EF4-FFF2-40B4-BE49-F238E27FC236}">
                <a16:creationId xmlns:a16="http://schemas.microsoft.com/office/drawing/2014/main" xmlns="" id="{4EEF1F99-0F78-4CD2-BD3A-E42B1FF2322A}"/>
              </a:ext>
            </a:extLst>
          </p:cNvPr>
          <p:cNvSpPr/>
          <p:nvPr/>
        </p:nvSpPr>
        <p:spPr>
          <a:xfrm>
            <a:off x="405667" y="2048956"/>
            <a:ext cx="8205665" cy="65758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22.10.2012 № 1075 </a:t>
            </a:r>
          </a:p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ценообразовании в сфере теплоснабжения»</a:t>
            </a:r>
          </a:p>
        </p:txBody>
      </p:sp>
      <p:sp>
        <p:nvSpPr>
          <p:cNvPr id="15" name="Скругленный прямоугольник 17">
            <a:extLst>
              <a:ext uri="{FF2B5EF4-FFF2-40B4-BE49-F238E27FC236}">
                <a16:creationId xmlns:a16="http://schemas.microsoft.com/office/drawing/2014/main" xmlns="" id="{100670DA-C92F-462C-80B2-6A608ADB8608}"/>
              </a:ext>
            </a:extLst>
          </p:cNvPr>
          <p:cNvSpPr/>
          <p:nvPr/>
        </p:nvSpPr>
        <p:spPr>
          <a:xfrm>
            <a:off x="413130" y="2949817"/>
            <a:ext cx="8205665" cy="116206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16.05.2014 № 452 </a:t>
            </a:r>
          </a:p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правил определения плановых и расчета фактических показателей надежности и энергетической эффективности объектов теплоснабжения»</a:t>
            </a:r>
          </a:p>
        </p:txBody>
      </p:sp>
      <p:sp>
        <p:nvSpPr>
          <p:cNvPr id="16" name="Скругленный прямоугольник 17">
            <a:extLst>
              <a:ext uri="{FF2B5EF4-FFF2-40B4-BE49-F238E27FC236}">
                <a16:creationId xmlns:a16="http://schemas.microsoft.com/office/drawing/2014/main" xmlns="" id="{31F088F6-5021-4E5B-816C-8B48781D5476}"/>
              </a:ext>
            </a:extLst>
          </p:cNvPr>
          <p:cNvSpPr/>
          <p:nvPr/>
        </p:nvSpPr>
        <p:spPr>
          <a:xfrm>
            <a:off x="420688" y="4329323"/>
            <a:ext cx="8205665" cy="92373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открытия дел об установлении регулируемых цен (тарифов) и отмене регулирования тарифов в сфере теплоснабжения», утвержденный приказом ФСТ России от 07.06.2013 № 163</a:t>
            </a:r>
          </a:p>
        </p:txBody>
      </p:sp>
      <p:sp>
        <p:nvSpPr>
          <p:cNvPr id="17" name="Скругленный прямоугольник 17">
            <a:extLst>
              <a:ext uri="{FF2B5EF4-FFF2-40B4-BE49-F238E27FC236}">
                <a16:creationId xmlns:a16="http://schemas.microsoft.com/office/drawing/2014/main" xmlns="" id="{29308750-26A0-42A5-A616-218CE97757B1}"/>
              </a:ext>
            </a:extLst>
          </p:cNvPr>
          <p:cNvSpPr/>
          <p:nvPr/>
        </p:nvSpPr>
        <p:spPr>
          <a:xfrm>
            <a:off x="424243" y="5423169"/>
            <a:ext cx="8205665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указания по расчету регулируемых цен (тарифов) </a:t>
            </a:r>
          </a:p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теплоснабжения, утвержденные приказом ФСТ России </a:t>
            </a:r>
          </a:p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13.06.2013 № 760-э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441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47650" y="180777"/>
            <a:ext cx="8652670" cy="6496446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12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7772" y="1122356"/>
            <a:ext cx="8205665" cy="60425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auto">
              <a:spcBef>
                <a:spcPts val="0"/>
              </a:spcBef>
              <a:spcAft>
                <a:spcPts val="0"/>
              </a:spcAft>
              <a:buSzPct val="100000"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07.12.2011 № 416-ФЗ «О водоснабжении и водоотведении»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78631" y="295814"/>
            <a:ext cx="8421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defTabSz="914400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НОРМАТИВНЫЕ ПРАВОВЫЕ АКТЫ В ОБЛАСТИ </a:t>
            </a:r>
            <a:r>
              <a:rPr lang="ru-RU" sz="1800" b="1" kern="0" dirty="0">
                <a:solidFill>
                  <a:srgbClr val="002060"/>
                </a:solidFill>
                <a:latin typeface="Times New Roman" pitchFamily="18"/>
                <a:ea typeface="Times New Roman" pitchFamily="18"/>
                <a:cs typeface="Times New Roman" pitchFamily="18"/>
              </a:rPr>
              <a:t>ТАРИФНОГО РЕГУЛИРОВАНИЯ В СФЕРЕ ВОДОСНАБЖЕНИЯ И ВОДООТВЕДЕНИЯ</a:t>
            </a:r>
          </a:p>
        </p:txBody>
      </p:sp>
      <p:sp>
        <p:nvSpPr>
          <p:cNvPr id="12" name="Скругленный прямоугольник 17">
            <a:extLst>
              <a:ext uri="{FF2B5EF4-FFF2-40B4-BE49-F238E27FC236}">
                <a16:creationId xmlns:a16="http://schemas.microsoft.com/office/drawing/2014/main" xmlns="" id="{4EEF1F99-0F78-4CD2-BD3A-E42B1FF2322A}"/>
              </a:ext>
            </a:extLst>
          </p:cNvPr>
          <p:cNvSpPr/>
          <p:nvPr/>
        </p:nvSpPr>
        <p:spPr>
          <a:xfrm>
            <a:off x="495300" y="1983230"/>
            <a:ext cx="8228137" cy="8362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13.05.2013 № 406 </a:t>
            </a:r>
            <a:b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государственном регулировании тарифов в сфере водоснабжения и водоотведения»</a:t>
            </a:r>
          </a:p>
        </p:txBody>
      </p:sp>
      <p:sp>
        <p:nvSpPr>
          <p:cNvPr id="15" name="Скругленный прямоугольник 17">
            <a:extLst>
              <a:ext uri="{FF2B5EF4-FFF2-40B4-BE49-F238E27FC236}">
                <a16:creationId xmlns:a16="http://schemas.microsoft.com/office/drawing/2014/main" xmlns="" id="{100670DA-C92F-462C-80B2-6A608ADB8608}"/>
              </a:ext>
            </a:extLst>
          </p:cNvPr>
          <p:cNvSpPr/>
          <p:nvPr/>
        </p:nvSpPr>
        <p:spPr>
          <a:xfrm>
            <a:off x="482053" y="3076116"/>
            <a:ext cx="8241384" cy="100214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ФСТ России от 27.12.2013 № 1746-э «Об утверждении методических указаний по расчету регулируемых тарифов в сфере водоснабжения и водоотведения»</a:t>
            </a:r>
          </a:p>
        </p:txBody>
      </p:sp>
      <p:sp>
        <p:nvSpPr>
          <p:cNvPr id="16" name="Скругленный прямоугольник 17">
            <a:extLst>
              <a:ext uri="{FF2B5EF4-FFF2-40B4-BE49-F238E27FC236}">
                <a16:creationId xmlns:a16="http://schemas.microsoft.com/office/drawing/2014/main" xmlns="" id="{31F088F6-5021-4E5B-816C-8B48781D5476}"/>
              </a:ext>
            </a:extLst>
          </p:cNvPr>
          <p:cNvSpPr/>
          <p:nvPr/>
        </p:nvSpPr>
        <p:spPr>
          <a:xfrm>
            <a:off x="509588" y="4258472"/>
            <a:ext cx="8213850" cy="111518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ФСТ России от 16.07.2014 № 1154-э «Об утверждении регламента установления регулируемых тарифов в сфере водоснабжения и водоотведения»</a:t>
            </a:r>
          </a:p>
        </p:txBody>
      </p:sp>
      <p:sp>
        <p:nvSpPr>
          <p:cNvPr id="17" name="Скругленный прямоугольник 17">
            <a:extLst>
              <a:ext uri="{FF2B5EF4-FFF2-40B4-BE49-F238E27FC236}">
                <a16:creationId xmlns:a16="http://schemas.microsoft.com/office/drawing/2014/main" xmlns="" id="{29308750-26A0-42A5-A616-218CE97757B1}"/>
              </a:ext>
            </a:extLst>
          </p:cNvPr>
          <p:cNvSpPr/>
          <p:nvPr/>
        </p:nvSpPr>
        <p:spPr>
          <a:xfrm>
            <a:off x="509588" y="5517232"/>
            <a:ext cx="8213849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Строительства и ЖКХ от 04.04.2014 № 162/</a:t>
            </a:r>
            <a:r>
              <a:rPr lang="ru-RU" sz="19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перечня показателей надежности, качества, энергетической эффективности»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246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>
            <a:extLst>
              <a:ext uri="{FF2B5EF4-FFF2-40B4-BE49-F238E27FC236}">
                <a16:creationId xmlns:a16="http://schemas.microsoft.com/office/drawing/2014/main" xmlns="" id="{1392F66B-C2BA-454E-AF53-1404637AC5A3}"/>
              </a:ext>
            </a:extLst>
          </p:cNvPr>
          <p:cNvSpPr/>
          <p:nvPr/>
        </p:nvSpPr>
        <p:spPr>
          <a:xfrm>
            <a:off x="3071881" y="0"/>
            <a:ext cx="6072118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8EB4E3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3" name="Полилиния 2">
            <a:extLst>
              <a:ext uri="{FF2B5EF4-FFF2-40B4-BE49-F238E27FC236}">
                <a16:creationId xmlns:a16="http://schemas.microsoft.com/office/drawing/2014/main" xmlns="" id="{50C873ED-F273-41DB-9082-39CE4C5C80A9}"/>
              </a:ext>
            </a:extLst>
          </p:cNvPr>
          <p:cNvSpPr/>
          <p:nvPr/>
        </p:nvSpPr>
        <p:spPr>
          <a:xfrm>
            <a:off x="0" y="0"/>
            <a:ext cx="3071881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0504D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4" name="Полилиния 4">
            <a:extLst>
              <a:ext uri="{FF2B5EF4-FFF2-40B4-BE49-F238E27FC236}">
                <a16:creationId xmlns:a16="http://schemas.microsoft.com/office/drawing/2014/main" xmlns="" id="{5AEFC9DF-2C10-4CFC-8E66-536F417A18EF}"/>
              </a:ext>
            </a:extLst>
          </p:cNvPr>
          <p:cNvSpPr/>
          <p:nvPr/>
        </p:nvSpPr>
        <p:spPr>
          <a:xfrm>
            <a:off x="295274" y="356187"/>
            <a:ext cx="8620125" cy="631317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08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5" name="Полилиния 5">
            <a:extLst>
              <a:ext uri="{FF2B5EF4-FFF2-40B4-BE49-F238E27FC236}">
                <a16:creationId xmlns:a16="http://schemas.microsoft.com/office/drawing/2014/main" xmlns="" id="{C79E4081-646E-4CAA-8302-E7B109849BFB}"/>
              </a:ext>
            </a:extLst>
          </p:cNvPr>
          <p:cNvSpPr/>
          <p:nvPr/>
        </p:nvSpPr>
        <p:spPr>
          <a:xfrm>
            <a:off x="6858000" y="6492962"/>
            <a:ext cx="2286000" cy="365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  13</a:t>
            </a:r>
          </a:p>
        </p:txBody>
      </p:sp>
      <p:sp>
        <p:nvSpPr>
          <p:cNvPr id="6" name="Полилиния 7">
            <a:extLst>
              <a:ext uri="{FF2B5EF4-FFF2-40B4-BE49-F238E27FC236}">
                <a16:creationId xmlns:a16="http://schemas.microsoft.com/office/drawing/2014/main" xmlns="" id="{95EEFBB7-7B91-4D65-8AA9-77FB06B027A3}"/>
              </a:ext>
            </a:extLst>
          </p:cNvPr>
          <p:cNvSpPr/>
          <p:nvPr/>
        </p:nvSpPr>
        <p:spPr>
          <a:xfrm>
            <a:off x="228600" y="-356"/>
            <a:ext cx="240121" cy="30708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1">
            <a:spAutoFit/>
          </a:bodyPr>
          <a:lstStyle/>
          <a:p>
            <a:pPr marL="0" marR="0" lvl="0" indent="448915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Times New Roman" pitchFamily="18"/>
                <a:cs typeface="Times New Roman" pitchFamily="18"/>
              </a:rPr>
              <a:t>-</a:t>
            </a:r>
          </a:p>
        </p:txBody>
      </p:sp>
      <p:sp>
        <p:nvSpPr>
          <p:cNvPr id="7" name="Полилиния 8">
            <a:extLst>
              <a:ext uri="{FF2B5EF4-FFF2-40B4-BE49-F238E27FC236}">
                <a16:creationId xmlns:a16="http://schemas.microsoft.com/office/drawing/2014/main" xmlns="" id="{4EFBC9C7-FAD5-42F4-A5BF-CA0DAEA53A9E}"/>
              </a:ext>
            </a:extLst>
          </p:cNvPr>
          <p:cNvSpPr/>
          <p:nvPr/>
        </p:nvSpPr>
        <p:spPr>
          <a:xfrm>
            <a:off x="844020" y="551507"/>
            <a:ext cx="7359841" cy="65035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4997" rIns="90004" bIns="44997" anchor="t" anchorCtr="1" compatLnSpc="1">
            <a:no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РЕГУЛИРУЕМЫЕ ЦЕНЫ (ТАРИФЫ) </a:t>
            </a:r>
          </a:p>
        </p:txBody>
      </p:sp>
      <p:sp>
        <p:nvSpPr>
          <p:cNvPr id="8" name="Полилиния 9">
            <a:extLst>
              <a:ext uri="{FF2B5EF4-FFF2-40B4-BE49-F238E27FC236}">
                <a16:creationId xmlns:a16="http://schemas.microsoft.com/office/drawing/2014/main" xmlns="" id="{1493DA0C-92B7-4163-B4DA-E7758B45D172}"/>
              </a:ext>
            </a:extLst>
          </p:cNvPr>
          <p:cNvSpPr/>
          <p:nvPr/>
        </p:nvSpPr>
        <p:spPr>
          <a:xfrm>
            <a:off x="477719" y="127083"/>
            <a:ext cx="8183523" cy="2149562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none" lIns="90004" tIns="46798" rIns="90004" bIns="46798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9" name="Полилиния 10">
            <a:extLst>
              <a:ext uri="{FF2B5EF4-FFF2-40B4-BE49-F238E27FC236}">
                <a16:creationId xmlns:a16="http://schemas.microsoft.com/office/drawing/2014/main" xmlns="" id="{8FCB16B8-DAFF-4F4A-91A9-7AADC88A58D7}"/>
              </a:ext>
            </a:extLst>
          </p:cNvPr>
          <p:cNvSpPr/>
          <p:nvPr/>
        </p:nvSpPr>
        <p:spPr>
          <a:xfrm>
            <a:off x="1000097" y="2786057"/>
            <a:ext cx="7359841" cy="12603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4997" rIns="90004" bIns="44997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4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400" b="1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sp>
        <p:nvSpPr>
          <p:cNvPr id="12" name="Полилиния 11">
            <a:extLst>
              <a:ext uri="{FF2B5EF4-FFF2-40B4-BE49-F238E27FC236}">
                <a16:creationId xmlns:a16="http://schemas.microsoft.com/office/drawing/2014/main" xmlns="" id="{D23181CA-DBFC-46B8-AEA0-AF49D05FB308}"/>
              </a:ext>
            </a:extLst>
          </p:cNvPr>
          <p:cNvSpPr/>
          <p:nvPr/>
        </p:nvSpPr>
        <p:spPr>
          <a:xfrm>
            <a:off x="4644007" y="1485164"/>
            <a:ext cx="4564323" cy="95628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285750" indent="-285750">
              <a:buFontTx/>
              <a:buChar char="-"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000" b="0" i="1" u="none" strike="noStrike" kern="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123A5C1F-2F32-43DA-9256-BD4B947084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2070" y="66678"/>
            <a:ext cx="773116" cy="701673"/>
          </a:xfrm>
          <a:prstGeom prst="rect">
            <a:avLst/>
          </a:prstGeom>
          <a:noFill/>
          <a:ln cap="flat">
            <a:noFill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561935"/>
              </p:ext>
            </p:extLst>
          </p:nvPr>
        </p:nvGraphicFramePr>
        <p:xfrm>
          <a:off x="477719" y="1285435"/>
          <a:ext cx="8365967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38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721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39500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1" i="0" u="sng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1. В сфере холодного водоснабжения: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-тарифы на питьевую воду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-тарифы на техническую воду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транспортировку воды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-тарифы на подвоз воды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-тарифы на подключение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1" i="0" u="sng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3. В сфере теплоснабжения:</a:t>
                      </a:r>
                    </a:p>
                    <a:p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</a:t>
                      </a:r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тарифы на тепловую энергию (мощность)</a:t>
                      </a:r>
                    </a:p>
                    <a:p>
                      <a:pPr lvl="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- тарифы на теплоноситель </a:t>
                      </a:r>
                    </a:p>
                    <a:p>
                      <a:pPr lvl="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- тарифы на услуги по передаче тепловой   </a:t>
                      </a:r>
                    </a:p>
                    <a:p>
                      <a:pPr lvl="0" defTabSz="914400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 энергии, теплоносителя </a:t>
                      </a:r>
                    </a:p>
                    <a:p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</a:t>
                      </a:r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плата за услуги по поддержанию </a:t>
                      </a:r>
                    </a:p>
                    <a:p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 резервной тепловой мощности</a:t>
                      </a:r>
                    </a:p>
                    <a:p>
                      <a:r>
                        <a:rPr lang="ru-RU" kern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/>
                          <a:cs typeface="Times New Roman" pitchFamily="18"/>
                        </a:rPr>
                        <a:t>- плата за подключение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72596"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1" i="0" u="sng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2. В сфере водоотведения: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водоотведение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-тарифы на транспортировку сточных вод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подключение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1" i="0" u="sng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4. В сфере горячего водоснабжения: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горячую воду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транспортировку </a:t>
                      </a:r>
                      <a:b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</a:b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  горячей воды;</a:t>
                      </a:r>
                    </a:p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5" algn="l"/>
                          <a:tab pos="898196" algn="l"/>
                          <a:tab pos="1347478" algn="l"/>
                          <a:tab pos="1796759" algn="l"/>
                          <a:tab pos="2246040" algn="l"/>
                          <a:tab pos="2695322" algn="l"/>
                          <a:tab pos="3144603" algn="l"/>
                          <a:tab pos="3593875" algn="l"/>
                          <a:tab pos="4043156" algn="l"/>
                          <a:tab pos="4492438" algn="l"/>
                          <a:tab pos="4941719" algn="l"/>
                          <a:tab pos="5391000" algn="l"/>
                          <a:tab pos="5840281" algn="l"/>
                          <a:tab pos="6289563" algn="l"/>
                          <a:tab pos="6738844" algn="l"/>
                          <a:tab pos="7188116" algn="l"/>
                          <a:tab pos="7637397" algn="l"/>
                          <a:tab pos="8086679" algn="l"/>
                          <a:tab pos="8535960" algn="l"/>
                          <a:tab pos="8985241" algn="l"/>
                        </a:tabLst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ru-RU" sz="1800" b="0" i="0" u="none" strike="noStrike" kern="0" cap="none" spc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uFillTx/>
                          <a:latin typeface="Times New Roman" pitchFamily="18"/>
                          <a:ea typeface="Times New Roman" pitchFamily="18"/>
                          <a:cs typeface="Times New Roman" pitchFamily="18"/>
                        </a:rPr>
                        <a:t>- тарифы на подключение.</a:t>
                      </a:r>
                    </a:p>
                    <a:p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40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47650" y="252028"/>
            <a:ext cx="8648700" cy="6353943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14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1" name="Полилиния 7"/>
          <p:cNvSpPr/>
          <p:nvPr/>
        </p:nvSpPr>
        <p:spPr>
          <a:xfrm>
            <a:off x="499939" y="1002117"/>
            <a:ext cx="8572682" cy="429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200" b="1" i="0" u="sng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1. Метод экономически обоснованных расходов (затрат)</a:t>
            </a:r>
          </a:p>
        </p:txBody>
      </p:sp>
      <p:sp>
        <p:nvSpPr>
          <p:cNvPr id="12" name="Полилиния 8"/>
          <p:cNvSpPr/>
          <p:nvPr/>
        </p:nvSpPr>
        <p:spPr>
          <a:xfrm>
            <a:off x="571399" y="1531940"/>
            <a:ext cx="8061137" cy="1202506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4500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SimSun" pitchFamily="2"/>
                <a:cs typeface="Times New Roman" pitchFamily="18"/>
              </a:rPr>
              <a:t>Расчет НВВ осуществляется путём определения экономически обоснованных затрат, необходимых для реализации производственной и инвестиционной программ предприятия, осуществляющих регулируемую деятельность.</a:t>
            </a:r>
          </a:p>
        </p:txBody>
      </p:sp>
      <p:sp>
        <p:nvSpPr>
          <p:cNvPr id="14" name="Полилиния 9"/>
          <p:cNvSpPr/>
          <p:nvPr/>
        </p:nvSpPr>
        <p:spPr>
          <a:xfrm>
            <a:off x="571318" y="2626764"/>
            <a:ext cx="7961289" cy="429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200" b="1" i="0" u="sng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2. Метод индексации установленных тарифов</a:t>
            </a:r>
          </a:p>
        </p:txBody>
      </p:sp>
      <p:sp>
        <p:nvSpPr>
          <p:cNvPr id="15" name="Полилиния 10"/>
          <p:cNvSpPr/>
          <p:nvPr/>
        </p:nvSpPr>
        <p:spPr>
          <a:xfrm>
            <a:off x="571318" y="3674454"/>
            <a:ext cx="8572682" cy="429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200" b="1" i="0" u="sng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3. Метод обеспечения доходности инвестированного капитала</a:t>
            </a:r>
          </a:p>
        </p:txBody>
      </p:sp>
      <p:sp>
        <p:nvSpPr>
          <p:cNvPr id="16" name="Полилиния 11"/>
          <p:cNvSpPr/>
          <p:nvPr/>
        </p:nvSpPr>
        <p:spPr>
          <a:xfrm>
            <a:off x="611393" y="4624407"/>
            <a:ext cx="8572317" cy="429118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200" b="1" i="0" u="sng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4. Метод сравнения аналогов</a:t>
            </a:r>
          </a:p>
        </p:txBody>
      </p:sp>
      <p:sp>
        <p:nvSpPr>
          <p:cNvPr id="17" name="Полилиния 12"/>
          <p:cNvSpPr/>
          <p:nvPr/>
        </p:nvSpPr>
        <p:spPr>
          <a:xfrm>
            <a:off x="587238" y="3035385"/>
            <a:ext cx="8045298" cy="64851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4500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SimSun" pitchFamily="2"/>
                <a:cs typeface="Times New Roman" pitchFamily="18"/>
              </a:rPr>
              <a:t>Расчет НВВ осуществляется на основании долгосрочных параметров регулирования тарифов, не подлежащих пересмотру.</a:t>
            </a:r>
          </a:p>
        </p:txBody>
      </p:sp>
      <p:sp>
        <p:nvSpPr>
          <p:cNvPr id="18" name="Полилиния 13"/>
          <p:cNvSpPr/>
          <p:nvPr/>
        </p:nvSpPr>
        <p:spPr>
          <a:xfrm>
            <a:off x="587238" y="4099262"/>
            <a:ext cx="7945369" cy="64851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marL="0" marR="0" lvl="0" indent="4500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SimSun" pitchFamily="2"/>
                <a:cs typeface="Times New Roman" pitchFamily="18"/>
              </a:rPr>
              <a:t>При расчете НВВ учитываются возврат инвестированного капитала и получение дохода</a:t>
            </a:r>
            <a:r>
              <a:rPr lang="ru-RU" sz="1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SimSun" pitchFamily="2"/>
                <a:cs typeface="Times New Roman" pitchFamily="18"/>
              </a:rPr>
              <a:t>.</a:t>
            </a:r>
          </a:p>
        </p:txBody>
      </p:sp>
      <p:sp>
        <p:nvSpPr>
          <p:cNvPr id="21" name="Полилиния 14"/>
          <p:cNvSpPr/>
          <p:nvPr/>
        </p:nvSpPr>
        <p:spPr>
          <a:xfrm>
            <a:off x="599487" y="5031855"/>
            <a:ext cx="8033049" cy="175650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0" compatLnSpc="1">
            <a:spAutoFit/>
          </a:bodyPr>
          <a:lstStyle/>
          <a:p>
            <a:pPr indent="450000" algn="just"/>
            <a:r>
              <a:rPr lang="ru-RU" sz="1800" b="0" i="0" u="none" strike="noStrike" kern="120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SimSun" pitchFamily="2"/>
                <a:cs typeface="Times New Roman" pitchFamily="18"/>
              </a:rPr>
              <a:t>В теплоснабжении расчет НВВ осуществляется на основании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сравнительного анализа расходов организаций, осуществляющих аналогичный регулируемый вид деятельности в сопоставимых условиях функционирования. </a:t>
            </a:r>
          </a:p>
          <a:p>
            <a:pPr indent="45000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</a:rPr>
              <a:t>В коммунальной сфере расчет НВВ организации-транспортировщика осуществляется на основании расходов гарантирующей организации.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Times New Roman" pitchFamily="18"/>
            </a:endParaRPr>
          </a:p>
        </p:txBody>
      </p:sp>
      <p:sp>
        <p:nvSpPr>
          <p:cNvPr id="22" name="Полилиния 8"/>
          <p:cNvSpPr/>
          <p:nvPr/>
        </p:nvSpPr>
        <p:spPr>
          <a:xfrm>
            <a:off x="763397" y="338141"/>
            <a:ext cx="7359841" cy="57238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4997" rIns="90004" bIns="44997" anchor="t" anchorCtr="1" compatLnSpc="1"/>
          <a:lstStyle/>
          <a:p>
            <a:pPr marL="0" marR="0" lvl="0" indent="0" algn="ctr" hangingPunct="1">
              <a:lnSpc>
                <a:spcPct val="100000"/>
              </a:lnSpc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МЕТОДЫ РЕГУЛИРОВАНИЯ ЦЕН (ТАРИФОВ)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479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76224" y="327125"/>
            <a:ext cx="8639175" cy="6349478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15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05732" y="489553"/>
            <a:ext cx="8421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СРОК ПОДАЧИ ЗАЯВЛЕНИЯ ОБ УСТАНОВЛЕНИИ (КОРРЕКТИРОВКЕ) ТАРИФОВ НА 2023 ГОД</a:t>
            </a:r>
          </a:p>
        </p:txBody>
      </p:sp>
      <p:sp>
        <p:nvSpPr>
          <p:cNvPr id="19" name="Содержимое 2">
            <a:extLst>
              <a:ext uri="{FF2B5EF4-FFF2-40B4-BE49-F238E27FC236}">
                <a16:creationId xmlns:a16="http://schemas.microsoft.com/office/drawing/2014/main" xmlns="" id="{EC393518-2B00-4243-840F-E08CA5A0CA71}"/>
              </a:ext>
            </a:extLst>
          </p:cNvPr>
          <p:cNvSpPr txBox="1">
            <a:spLocks/>
          </p:cNvSpPr>
          <p:nvPr/>
        </p:nvSpPr>
        <p:spPr>
          <a:xfrm>
            <a:off x="478631" y="1384347"/>
            <a:ext cx="8105407" cy="4662621"/>
          </a:xfrm>
          <a:prstGeom prst="rect">
            <a:avLst/>
          </a:prstGeom>
        </p:spPr>
        <p:txBody>
          <a:bodyPr/>
          <a:lstStyle>
            <a:lvl1pPr marL="341313" indent="-34131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1413" indent="-22701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8613" indent="-22701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5813" indent="-227013" algn="l" defTabSz="912813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033" indent="-228550" algn="l" defTabSz="91419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130" indent="-228550" algn="l" defTabSz="91419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28" indent="-228550" algn="l" defTabSz="91419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24" indent="-228550" algn="l" defTabSz="91419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000" algn="just">
              <a:buNone/>
              <a:defRPr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организаций, в отношении которых осуществляется государственное регулирование, в том числе долгосрочными методами,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 мая 2022 года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450000" algn="just">
              <a:buNone/>
              <a:defRPr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Регулируемая организация вправе представить по своей инициативе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дополнительные материалы 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 предложениям об установлении тарифов              </a:t>
            </a: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 декабря текущего года</a:t>
            </a: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но не позднее 7 календарных дней до дня проведения заседания правления (коллегии) органа регулирования тарифов, на котором принимается решение об установлении тарифов.</a:t>
            </a:r>
          </a:p>
          <a:p>
            <a:pPr marL="0" indent="450000" algn="just">
              <a:buNone/>
              <a:defRPr/>
            </a:pPr>
            <a:r>
              <a:rPr lang="ru-RU" sz="1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Срок не предусмотрен: </a:t>
            </a:r>
          </a:p>
          <a:p>
            <a:pPr marL="0" indent="450000"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для организаций, в отношении которых ранее не осуществлялось государственное регулирование; </a:t>
            </a:r>
          </a:p>
          <a:p>
            <a:pPr marL="0" indent="450000"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для отдельных организаций, осуществляющие отдельные регулируемые виды деятельности в сфере теплоснабжения, в отношении которых ранее не осуществлялось тарифное регулирование;</a:t>
            </a:r>
          </a:p>
          <a:p>
            <a:pPr marL="0" indent="450000"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для организаций, которые в течение текущего периода регулирования приобрели объекты тепло-, водоснабжения или водоотведения или получили право владения ими на основании концессионного соглашения, договора аренды.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461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47650" y="332656"/>
            <a:ext cx="8686799" cy="6236419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16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387671" y="417512"/>
            <a:ext cx="84229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ТИПИЧНЫЕ ОШИБКИ И НАРУШЕНИЯ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 ФОРМИРОВАНИИ ТАРИФНЫХ ЗАЯВОК</a:t>
            </a:r>
          </a:p>
        </p:txBody>
      </p:sp>
      <p:sp>
        <p:nvSpPr>
          <p:cNvPr id="11" name="Скругленный прямоугольник 17">
            <a:extLst>
              <a:ext uri="{FF2B5EF4-FFF2-40B4-BE49-F238E27FC236}">
                <a16:creationId xmlns:a16="http://schemas.microsoft.com/office/drawing/2014/main" xmlns="" id="{C638DEBF-1E9A-4AD5-905F-1B8F65348B0F}"/>
              </a:ext>
            </a:extLst>
          </p:cNvPr>
          <p:cNvSpPr/>
          <p:nvPr/>
        </p:nvSpPr>
        <p:spPr>
          <a:xfrm>
            <a:off x="485089" y="3942007"/>
            <a:ext cx="8142487" cy="1013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подтверждающих документов на право владения объектами централизованных систем оказания коммунальных услуг (правоустанавливающие документы на имущество)</a:t>
            </a: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xmlns="" id="{E673F579-56D8-4797-8FEA-218D3A3B346F}"/>
              </a:ext>
            </a:extLst>
          </p:cNvPr>
          <p:cNvSpPr/>
          <p:nvPr/>
        </p:nvSpPr>
        <p:spPr>
          <a:xfrm>
            <a:off x="471487" y="2734528"/>
            <a:ext cx="8134274" cy="10136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непредставление обосновывающих материалов  в полном объёме</a:t>
            </a:r>
          </a:p>
        </p:txBody>
      </p:sp>
      <p:sp>
        <p:nvSpPr>
          <p:cNvPr id="19" name="Скругленный прямоугольник 17">
            <a:extLst>
              <a:ext uri="{FF2B5EF4-FFF2-40B4-BE49-F238E27FC236}">
                <a16:creationId xmlns:a16="http://schemas.microsoft.com/office/drawing/2014/main" xmlns="" id="{6FE9DDF2-4B31-4503-9FEE-AE313A59E73B}"/>
              </a:ext>
            </a:extLst>
          </p:cNvPr>
          <p:cNvSpPr/>
          <p:nvPr/>
        </p:nvSpPr>
        <p:spPr>
          <a:xfrm>
            <a:off x="471487" y="1458923"/>
            <a:ext cx="8142487" cy="1081812"/>
          </a:xfrm>
          <a:prstGeom prst="roundRect">
            <a:avLst>
              <a:gd name="adj" fmla="val 1849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нарушение сроков подачи материалов для тарифного регулирования (до 1 мая 2022 года, дополнительных материалов – до 1 декабря текущего года)</a:t>
            </a:r>
          </a:p>
        </p:txBody>
      </p:sp>
      <p:sp>
        <p:nvSpPr>
          <p:cNvPr id="20" name="Скругленный прямоугольник 17">
            <a:extLst>
              <a:ext uri="{FF2B5EF4-FFF2-40B4-BE49-F238E27FC236}">
                <a16:creationId xmlns:a16="http://schemas.microsoft.com/office/drawing/2014/main" xmlns="" id="{4A6868D6-4DF8-4705-9201-94A345DF81DC}"/>
              </a:ext>
            </a:extLst>
          </p:cNvPr>
          <p:cNvSpPr/>
          <p:nvPr/>
        </p:nvSpPr>
        <p:spPr>
          <a:xfrm>
            <a:off x="533555" y="5149486"/>
            <a:ext cx="8131184" cy="120747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необоснованное занижение/завышение расчетного объема полезного отпуска (схемы теплоснабжения, водоснабжения и водоотведения, расчетный объем в соответствии с методическими указаниями) 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3766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66699" y="274786"/>
            <a:ext cx="8658225" cy="6308428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2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en-US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</a:t>
            </a:r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7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11" name="Скругленный прямоугольник 17">
            <a:extLst>
              <a:ext uri="{FF2B5EF4-FFF2-40B4-BE49-F238E27FC236}">
                <a16:creationId xmlns:a16="http://schemas.microsoft.com/office/drawing/2014/main" xmlns="" id="{C638DEBF-1E9A-4AD5-905F-1B8F65348B0F}"/>
              </a:ext>
            </a:extLst>
          </p:cNvPr>
          <p:cNvSpPr/>
          <p:nvPr/>
        </p:nvSpPr>
        <p:spPr>
          <a:xfrm>
            <a:off x="470310" y="3963797"/>
            <a:ext cx="8142488" cy="9901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статей расходов без подтверждающих документов (обосновывающие материалы по заявленным расходам) </a:t>
            </a: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xmlns="" id="{E673F579-56D8-4797-8FEA-218D3A3B346F}"/>
              </a:ext>
            </a:extLst>
          </p:cNvPr>
          <p:cNvSpPr/>
          <p:nvPr/>
        </p:nvSpPr>
        <p:spPr>
          <a:xfrm>
            <a:off x="486328" y="5143323"/>
            <a:ext cx="8162002" cy="99987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несоответствие требованиям к оформлению расчетных документов (электронная подпись заявителя, подпись руководителя организации на бумажном носителе)</a:t>
            </a:r>
          </a:p>
        </p:txBody>
      </p:sp>
      <p:sp>
        <p:nvSpPr>
          <p:cNvPr id="15" name="Скругленный прямоугольник 17">
            <a:extLst>
              <a:ext uri="{FF2B5EF4-FFF2-40B4-BE49-F238E27FC236}">
                <a16:creationId xmlns:a16="http://schemas.microsoft.com/office/drawing/2014/main" xmlns="" id="{B6E5A2AB-71BB-4BA2-9BA2-3CB37507DC2E}"/>
              </a:ext>
            </a:extLst>
          </p:cNvPr>
          <p:cNvSpPr/>
          <p:nvPr/>
        </p:nvSpPr>
        <p:spPr>
          <a:xfrm>
            <a:off x="444643" y="2524311"/>
            <a:ext cx="8142488" cy="123137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некорректный расчет операционных расходов в рамках долгосрочного периода регулирования </a:t>
            </a:r>
          </a:p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(индексация в рамках Прогноза, индекс эффективности, индекс изменения количества активов)</a:t>
            </a:r>
          </a:p>
        </p:txBody>
      </p:sp>
      <p:sp>
        <p:nvSpPr>
          <p:cNvPr id="16" name="Скругленный прямоугольник 17">
            <a:extLst>
              <a:ext uri="{FF2B5EF4-FFF2-40B4-BE49-F238E27FC236}">
                <a16:creationId xmlns:a16="http://schemas.microsoft.com/office/drawing/2014/main" xmlns="" id="{08158AEF-A786-4581-A5F3-F83C968F838E}"/>
              </a:ext>
            </a:extLst>
          </p:cNvPr>
          <p:cNvSpPr/>
          <p:nvPr/>
        </p:nvSpPr>
        <p:spPr>
          <a:xfrm>
            <a:off x="401254" y="1309166"/>
            <a:ext cx="8142488" cy="9574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утвержденных нормативных технологических потерь теплоэнергии и удельного расхода топлива при производстве тепловой энергии 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387671" y="417512"/>
            <a:ext cx="84229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ТИПИЧНЫЕ ОШИБКИ И НАРУШЕНИЯ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 ФОРМИРОВАНИИ ТАРИФНЫХ ЗАЯВОК</a:t>
            </a:r>
          </a:p>
        </p:txBody>
      </p:sp>
    </p:spTree>
    <p:extLst>
      <p:ext uri="{BB962C8B-B14F-4D97-AF65-F5344CB8AC3E}">
        <p14:creationId xmlns:p14="http://schemas.microsoft.com/office/powerpoint/2010/main" val="18923025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77813" y="260350"/>
            <a:ext cx="8685212" cy="6415088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125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9113" y="657225"/>
            <a:ext cx="8027987" cy="561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ru-RU" sz="2400" b="1" dirty="0">
              <a:solidFill>
                <a:srgbClr val="1F497D">
                  <a:lumMod val="75000"/>
                </a:srgb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127" name="TextBox 10"/>
          <p:cNvSpPr txBox="1">
            <a:spLocks noChangeArrowheads="1"/>
          </p:cNvSpPr>
          <p:nvPr/>
        </p:nvSpPr>
        <p:spPr bwMode="auto">
          <a:xfrm>
            <a:off x="0" y="371475"/>
            <a:ext cx="89630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КОНТРОЛЬНЫХ  НАДЗОРНЫХ МЕРОПРИЯТИЙ</a:t>
            </a:r>
          </a:p>
          <a:p>
            <a:pPr algn="ctr"/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2021 ГОД</a:t>
            </a:r>
          </a:p>
          <a:p>
            <a:r>
              <a:rPr lang="ru-RU" altLang="ru-RU" sz="2400" dirty="0"/>
              <a:t> </a:t>
            </a:r>
          </a:p>
          <a:p>
            <a:pPr algn="ctr" eaLnBrk="1" hangingPunct="1"/>
            <a:endParaRPr lang="ru-RU" altLang="ru-RU" sz="2300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884738" y="1409700"/>
          <a:ext cx="3935412" cy="497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0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53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395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проверок, в т.ч.</a:t>
                      </a:r>
                    </a:p>
                  </a:txBody>
                  <a:tcPr marL="91383" marR="91383" marT="45700" marB="45700" anchor="ctr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91383" marR="91383" marT="45700" marB="457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10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9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плановые</a:t>
                      </a:r>
                      <a:r>
                        <a:rPr lang="ru-RU" sz="19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проверки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383" marR="91383" marT="45700" marB="45700" anchor="ctr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383" marR="91383" marT="45700" marB="457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248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внеплановые проверки по контролю за исполнением предписаний </a:t>
                      </a:r>
                    </a:p>
                  </a:txBody>
                  <a:tcPr marL="91383" marR="91383" marT="45700" marB="45700" anchor="ctr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91383" marR="91383" marT="45700" marB="457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648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823913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2319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39888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документарные проверки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поручению органов прокуратуры  Костромской  области</a:t>
                      </a:r>
                    </a:p>
                  </a:txBody>
                  <a:tcPr marL="91383" marR="91383" marT="45700" marB="45700" anchor="ctr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1383" marR="91383" marT="45700" marB="457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4964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совместные проверки с органами прокуратуры Костромской области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качестве экспертов)</a:t>
                      </a:r>
                    </a:p>
                  </a:txBody>
                  <a:tcPr marL="91383" marR="91383" marT="45700" marB="45700" anchor="ctr" horzOverflow="overflow"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383" marR="91383" marT="45700" marB="4570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9" name="Рисунок 8" descr="Многоцв_полн_монохр.bmp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0013" y="71437"/>
            <a:ext cx="760412" cy="690563"/>
          </a:xfrm>
          <a:prstGeom prst="rect">
            <a:avLst/>
          </a:prstGeom>
          <a:ln>
            <a:noFill/>
          </a:ln>
          <a:effectLst/>
        </p:spPr>
      </p:pic>
      <p:graphicFrame>
        <p:nvGraphicFramePr>
          <p:cNvPr id="5149" name="Диаграмма 21"/>
          <p:cNvGraphicFramePr>
            <a:graphicFrameLocks/>
          </p:cNvGraphicFramePr>
          <p:nvPr/>
        </p:nvGraphicFramePr>
        <p:xfrm>
          <a:off x="271463" y="1408113"/>
          <a:ext cx="4876800" cy="52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Chart" r:id="rId5" imgW="4972050" imgH="5133975" progId="Excel.Chart.8">
                  <p:embed/>
                </p:oleObj>
              </mc:Choice>
              <mc:Fallback>
                <p:oleObj name="Chart" r:id="rId5" imgW="4972050" imgH="5133975" progId="Excel.Chart.8">
                  <p:embed/>
                  <p:pic>
                    <p:nvPicPr>
                      <p:cNvPr id="0" name="Диаграмма 2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1408113"/>
                        <a:ext cx="4876800" cy="526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2"/>
          <p:cNvSpPr/>
          <p:nvPr/>
        </p:nvSpPr>
        <p:spPr>
          <a:xfrm>
            <a:off x="0" y="0"/>
            <a:ext cx="3071881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0504D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3" name="Полилиния 1"/>
          <p:cNvSpPr/>
          <p:nvPr/>
        </p:nvSpPr>
        <p:spPr>
          <a:xfrm>
            <a:off x="3071917" y="0"/>
            <a:ext cx="6072118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8EB4E3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4" name="Полилиния 19"/>
          <p:cNvSpPr/>
          <p:nvPr/>
        </p:nvSpPr>
        <p:spPr>
          <a:xfrm>
            <a:off x="276225" y="285750"/>
            <a:ext cx="8601075" cy="628649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08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92162" y="66595"/>
            <a:ext cx="772924" cy="7016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олилиния 5"/>
          <p:cNvSpPr/>
          <p:nvPr/>
        </p:nvSpPr>
        <p:spPr>
          <a:xfrm>
            <a:off x="7010284" y="6492962"/>
            <a:ext cx="2133715" cy="365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0" i="0" u="none" strike="noStrike" kern="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18</a:t>
            </a:r>
            <a:endParaRPr lang="ru-RU" sz="1200" b="0" i="0" u="none" strike="noStrike" kern="1200" cap="none" spc="0" baseline="0" dirty="0">
              <a:solidFill>
                <a:srgbClr val="000000"/>
              </a:solidFill>
              <a:uFillTx/>
              <a:latin typeface="Times New Roman" pitchFamily="18"/>
              <a:ea typeface="Times New Roman" pitchFamily="18"/>
              <a:cs typeface="Times New Roman" pitchFamily="18"/>
            </a:endParaRPr>
          </a:p>
        </p:txBody>
      </p:sp>
      <p:sp>
        <p:nvSpPr>
          <p:cNvPr id="7" name="Полилиния 7"/>
          <p:cNvSpPr/>
          <p:nvPr/>
        </p:nvSpPr>
        <p:spPr>
          <a:xfrm>
            <a:off x="571472" y="3703393"/>
            <a:ext cx="8143920" cy="92550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Times New Roman" pitchFamily="18"/>
            </a:endParaRPr>
          </a:p>
        </p:txBody>
      </p:sp>
      <p:sp>
        <p:nvSpPr>
          <p:cNvPr id="8" name="Полилиния 9"/>
          <p:cNvSpPr/>
          <p:nvPr/>
        </p:nvSpPr>
        <p:spPr>
          <a:xfrm>
            <a:off x="1076035" y="458118"/>
            <a:ext cx="7042415" cy="71006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ШАБЛОНЫ </a:t>
            </a: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  <a:t>DOCS.FORM. </a:t>
            </a:r>
            <a:b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</a:b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  <a:t>Лист «Титульный»</a:t>
            </a: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E1175B3D-15A3-4FA8-9027-C165FD68B9C5}"/>
              </a:ext>
            </a:extLst>
          </p:cNvPr>
          <p:cNvGrpSpPr/>
          <p:nvPr/>
        </p:nvGrpSpPr>
        <p:grpSpPr>
          <a:xfrm>
            <a:off x="911098" y="1453931"/>
            <a:ext cx="7586805" cy="4639073"/>
            <a:chOff x="366710" y="1665232"/>
            <a:chExt cx="8410578" cy="4295778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366710" y="1665232"/>
              <a:ext cx="8410578" cy="4295778"/>
              <a:chOff x="366710" y="1665232"/>
              <a:chExt cx="8410578" cy="4295778"/>
            </a:xfrm>
          </p:grpSpPr>
          <p:pic>
            <p:nvPicPr>
              <p:cNvPr id="10" name="Рисунок 11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366710" y="1665232"/>
                <a:ext cx="8410578" cy="4295778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" name="Прямоугольник 10"/>
              <p:cNvSpPr/>
              <p:nvPr/>
            </p:nvSpPr>
            <p:spPr>
              <a:xfrm>
                <a:off x="4248000" y="1916832"/>
                <a:ext cx="1080120" cy="14401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13" name="Рисунок 11">
              <a:extLst>
                <a:ext uri="{FF2B5EF4-FFF2-40B4-BE49-F238E27FC236}">
                  <a16:creationId xmlns:a16="http://schemas.microsoft.com/office/drawing/2014/main" xmlns="" id="{8F80B82D-1E93-445F-8882-FDB5C27CDA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/>
            <a:srcRect l="28742" t="19409" r="62697" b="76401"/>
            <a:stretch/>
          </p:blipFill>
          <p:spPr>
            <a:xfrm>
              <a:off x="3528000" y="2495793"/>
              <a:ext cx="720000" cy="1800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80434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2"/>
          <p:cNvSpPr/>
          <p:nvPr/>
        </p:nvSpPr>
        <p:spPr>
          <a:xfrm>
            <a:off x="0" y="0"/>
            <a:ext cx="3071881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C0504D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3" name="Полилиния 1"/>
          <p:cNvSpPr/>
          <p:nvPr/>
        </p:nvSpPr>
        <p:spPr>
          <a:xfrm>
            <a:off x="3071917" y="0"/>
            <a:ext cx="6072118" cy="6858000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8EB4E3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sp>
        <p:nvSpPr>
          <p:cNvPr id="4" name="Полилиния 19"/>
          <p:cNvSpPr/>
          <p:nvPr/>
        </p:nvSpPr>
        <p:spPr>
          <a:xfrm>
            <a:off x="228600" y="305662"/>
            <a:ext cx="8667750" cy="633670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085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4" tIns="46798" rIns="90004" bIns="46798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79434" y="78383"/>
            <a:ext cx="772924" cy="7016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олилиния 5"/>
          <p:cNvSpPr/>
          <p:nvPr/>
        </p:nvSpPr>
        <p:spPr>
          <a:xfrm>
            <a:off x="7010284" y="6492962"/>
            <a:ext cx="2133715" cy="36503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2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19</a:t>
            </a:r>
          </a:p>
        </p:txBody>
      </p:sp>
      <p:sp>
        <p:nvSpPr>
          <p:cNvPr id="7" name="Полилиния 7"/>
          <p:cNvSpPr/>
          <p:nvPr/>
        </p:nvSpPr>
        <p:spPr>
          <a:xfrm>
            <a:off x="571472" y="3703393"/>
            <a:ext cx="8143920" cy="925509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SimSun" pitchFamily="2"/>
              <a:cs typeface="SimSun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SimSun" pitchFamily="2"/>
              <a:cs typeface="Times New Roman" pitchFamily="18"/>
            </a:endParaRPr>
          </a:p>
        </p:txBody>
      </p:sp>
      <p:sp>
        <p:nvSpPr>
          <p:cNvPr id="8" name="Полилиния 9"/>
          <p:cNvSpPr/>
          <p:nvPr/>
        </p:nvSpPr>
        <p:spPr>
          <a:xfrm>
            <a:off x="1111431" y="350111"/>
            <a:ext cx="6595106" cy="111017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4" tIns="46798" rIns="90004" bIns="46798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ea typeface="Times New Roman" pitchFamily="18"/>
                <a:cs typeface="Times New Roman" pitchFamily="18"/>
              </a:rPr>
              <a:t>ШАБЛОНЫ </a:t>
            </a: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  <a:t>DOCS.FORM. </a:t>
            </a:r>
            <a:b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</a:br>
            <a:r>
              <a:rPr lang="ru-RU" sz="2000" b="1" i="0" u="none" strike="noStrike" kern="0" cap="none" spc="0" baseline="0" dirty="0">
                <a:solidFill>
                  <a:schemeClr val="tx2">
                    <a:lumMod val="75000"/>
                  </a:schemeClr>
                </a:solidFill>
                <a:uFillTx/>
                <a:latin typeface="Times New Roman" pitchFamily="18"/>
                <a:cs typeface="Times New Roman" pitchFamily="18"/>
              </a:rPr>
              <a:t>ЛИСТ «ДОКУМЕНТЫ»</a:t>
            </a:r>
            <a:endParaRPr lang="ru-RU" sz="2000" b="1" kern="0" dirty="0">
              <a:solidFill>
                <a:schemeClr val="tx2">
                  <a:lumMod val="75000"/>
                </a:schemeClr>
              </a:solidFill>
              <a:latin typeface="Times New Roman" pitchFamily="18"/>
              <a:cs typeface="Times New Roman" pitchFamily="18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5" algn="l"/>
                <a:tab pos="898196" algn="l"/>
                <a:tab pos="1347478" algn="l"/>
                <a:tab pos="1796759" algn="l"/>
                <a:tab pos="2246040" algn="l"/>
                <a:tab pos="2695322" algn="l"/>
                <a:tab pos="3144603" algn="l"/>
                <a:tab pos="3593875" algn="l"/>
                <a:tab pos="4043156" algn="l"/>
                <a:tab pos="4492438" algn="l"/>
                <a:tab pos="4941719" algn="l"/>
                <a:tab pos="5391000" algn="l"/>
                <a:tab pos="5840281" algn="l"/>
                <a:tab pos="6289563" algn="l"/>
                <a:tab pos="6738844" algn="l"/>
                <a:tab pos="7188116" algn="l"/>
                <a:tab pos="7637397" algn="l"/>
                <a:tab pos="8086679" algn="l"/>
                <a:tab pos="8535960" algn="l"/>
                <a:tab pos="8985241" algn="l"/>
              </a:tabLs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600" b="1" i="0" u="none" strike="noStrike" kern="0" cap="none" spc="0" baseline="0" dirty="0">
              <a:solidFill>
                <a:schemeClr val="tx2">
                  <a:lumMod val="75000"/>
                </a:schemeClr>
              </a:solidFill>
              <a:uFillTx/>
              <a:latin typeface="Times New Roman" pitchFamily="18"/>
              <a:cs typeface="Times New Roman" pitchFamily="18"/>
            </a:endParaRPr>
          </a:p>
        </p:txBody>
      </p:sp>
      <p:pic>
        <p:nvPicPr>
          <p:cNvPr id="9" name="Рисунок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3" y="1466633"/>
            <a:ext cx="8143920" cy="3906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27785" y="5445225"/>
            <a:ext cx="4824536" cy="1034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104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7" name="AutoShape 4"/>
          <p:cNvSpPr>
            <a:spLocks noChangeArrowheads="1"/>
          </p:cNvSpPr>
          <p:nvPr/>
        </p:nvSpPr>
        <p:spPr bwMode="auto">
          <a:xfrm>
            <a:off x="266700" y="319881"/>
            <a:ext cx="8667750" cy="6172993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r>
              <a:rPr lang="ru-RU" altLang="ru-RU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20</a:t>
            </a:r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/>
          <a:p>
            <a:pPr algn="ctr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400" b="1">
                <a:solidFill>
                  <a:srgbClr val="1F497D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sp>
        <p:nvSpPr>
          <p:cNvPr id="8201" name="TextBox 10"/>
          <p:cNvSpPr txBox="1">
            <a:spLocks noChangeArrowheads="1"/>
          </p:cNvSpPr>
          <p:nvPr/>
        </p:nvSpPr>
        <p:spPr bwMode="auto">
          <a:xfrm>
            <a:off x="539552" y="1088232"/>
            <a:ext cx="8142486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дополнительных сведений </a:t>
            </a:r>
          </a:p>
          <a:p>
            <a:pPr algn="ctr"/>
            <a:r>
              <a:rPr lang="ru-RU" sz="2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тарифном регулировании не является  обязанностью регулирующего органа, а относится к его дискреционным полномочиям, которые могут быть реализованы при наличии соответствующей необходимости</a:t>
            </a:r>
          </a:p>
          <a:p>
            <a:pPr algn="ctr"/>
            <a:endParaRPr lang="ru-RU" sz="26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6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Апелляционное определение Судебной коллегии </a:t>
            </a:r>
          </a:p>
          <a:p>
            <a:pPr algn="ctr"/>
            <a:r>
              <a:rPr lang="ru-RU" sz="26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административным делам Верховного Суда РФ </a:t>
            </a:r>
          </a:p>
          <a:p>
            <a:pPr algn="ctr"/>
            <a:r>
              <a:rPr lang="ru-RU" sz="2600" b="1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13.10.2016 № 47-АПГ16-6</a:t>
            </a:r>
          </a:p>
          <a:p>
            <a:pPr algn="ctr"/>
            <a:endParaRPr lang="ru-RU" altLang="ru-RU" sz="2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507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</a:t>
            </a:r>
          </a:p>
        </p:txBody>
      </p:sp>
      <p:pic>
        <p:nvPicPr>
          <p:cNvPr id="9" name="Рисунок 8" descr="Многоцв_полн_монохр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0013" y="71438"/>
            <a:ext cx="760412" cy="690562"/>
          </a:xfrm>
          <a:prstGeom prst="rect">
            <a:avLst/>
          </a:prstGeom>
          <a:ln>
            <a:noFill/>
          </a:ln>
          <a:effectLst/>
        </p:spPr>
      </p:pic>
      <p:sp>
        <p:nvSpPr>
          <p:cNvPr id="10" name="Скругленный прямоугольник 9"/>
          <p:cNvSpPr/>
          <p:nvPr/>
        </p:nvSpPr>
        <p:spPr>
          <a:xfrm>
            <a:off x="533400" y="673100"/>
            <a:ext cx="8191500" cy="5727700"/>
          </a:xfrm>
          <a:prstGeom prst="roundRect">
            <a:avLst>
              <a:gd name="adj" fmla="val 102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1035050" y="285750"/>
            <a:ext cx="29273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2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2000" y="0"/>
            <a:ext cx="4171950" cy="6064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1" name="TextBox 14"/>
          <p:cNvSpPr txBox="1">
            <a:spLocks noChangeArrowheads="1"/>
          </p:cNvSpPr>
          <p:nvPr/>
        </p:nvSpPr>
        <p:spPr bwMode="auto">
          <a:xfrm>
            <a:off x="565150" y="3267075"/>
            <a:ext cx="814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defRPr/>
            </a:pPr>
            <a:r>
              <a:rPr lang="ru-RU" sz="28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55588" y="219075"/>
            <a:ext cx="8640762" cy="6419850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</p:nvPr>
        </p:nvGraphicFramePr>
        <p:xfrm>
          <a:off x="403225" y="1484313"/>
          <a:ext cx="8278813" cy="5002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871663" y="1855788"/>
            <a:ext cx="5341937" cy="1155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за соблюдением стандартов </a:t>
            </a:r>
          </a:p>
          <a:p>
            <a:pPr algn="ctr">
              <a:defRPr/>
            </a:pPr>
            <a:r>
              <a:rPr lang="ru-RU" altLang="ru-RU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раскрытия информации </a:t>
            </a:r>
          </a:p>
          <a:p>
            <a:pPr algn="ctr">
              <a:defRPr/>
            </a:pPr>
            <a:r>
              <a:rPr lang="ru-RU" altLang="ru-RU" sz="1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регулируемыми организациями</a:t>
            </a:r>
            <a:endParaRPr lang="ru-RU" sz="1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7688" y="3752850"/>
            <a:ext cx="3333750" cy="1257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Выдано 5 предписаний  об устранении нарушений законодательства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010150" y="3752850"/>
            <a:ext cx="3328988" cy="1257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Выдано 3 предостережения о недопустимости нарушения</a:t>
            </a:r>
          </a:p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обязательных требований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7" name="Text Box 7"/>
          <p:cNvSpPr txBox="1">
            <a:spLocks noChangeArrowheads="1"/>
          </p:cNvSpPr>
          <p:nvPr/>
        </p:nvSpPr>
        <p:spPr bwMode="auto">
          <a:xfrm>
            <a:off x="501650" y="355600"/>
            <a:ext cx="8131175" cy="74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>
                <a:solidFill>
                  <a:srgbClr val="002060"/>
                </a:solidFill>
                <a:latin typeface="Times New Roman" panose="02020603050405020304" pitchFamily="18" charset="0"/>
              </a:rPr>
              <a:t>МЕРОПРИЯТИЯ БЕЗ ВЗАИМОДЕЙСТВИЯ </a:t>
            </a:r>
            <a:endParaRPr lang="en-US" altLang="ru-RU" sz="2100" b="1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>
                <a:solidFill>
                  <a:srgbClr val="002060"/>
                </a:solidFill>
                <a:latin typeface="Times New Roman" panose="02020603050405020304" pitchFamily="18" charset="0"/>
              </a:rPr>
              <a:t>С СУБЪЕКТАМИ КОНТРОЛЯ</a:t>
            </a:r>
          </a:p>
        </p:txBody>
      </p:sp>
      <p:pic>
        <p:nvPicPr>
          <p:cNvPr id="922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44450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cxnSp>
        <p:nvCxnSpPr>
          <p:cNvPr id="20" name="Прямая со стрелкой 19"/>
          <p:cNvCxnSpPr/>
          <p:nvPr/>
        </p:nvCxnSpPr>
        <p:spPr>
          <a:xfrm>
            <a:off x="6070600" y="3011488"/>
            <a:ext cx="0" cy="528637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230" name="Рисунок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075" y="3011488"/>
            <a:ext cx="5667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3057525" y="0"/>
            <a:ext cx="6072188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266700" y="285750"/>
            <a:ext cx="8648700" cy="6286500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6996113" y="64531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785813"/>
            <a:ext cx="8682038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77825" y="1131888"/>
            <a:ext cx="83248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1700" b="1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1003300" y="441325"/>
            <a:ext cx="773112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100" b="1">
                <a:solidFill>
                  <a:srgbClr val="00206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РАССМОТРЕНИЕ ОБРАЩЕНИЙ ГРАЖДАН</a:t>
            </a:r>
          </a:p>
        </p:txBody>
      </p:sp>
      <p:graphicFrame>
        <p:nvGraphicFramePr>
          <p:cNvPr id="13322" name="Диаграмма 5"/>
          <p:cNvGraphicFramePr>
            <a:graphicFrameLocks/>
          </p:cNvGraphicFramePr>
          <p:nvPr/>
        </p:nvGraphicFramePr>
        <p:xfrm>
          <a:off x="541338" y="1003300"/>
          <a:ext cx="7883525" cy="406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Chart" r:id="rId4" imgW="7895004" imgH="4066384" progId="Excel.Chart.8">
                  <p:embed/>
                </p:oleObj>
              </mc:Choice>
              <mc:Fallback>
                <p:oleObj name="Chart" r:id="rId4" imgW="7895004" imgH="4066384" progId="Excel.Char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003300"/>
                        <a:ext cx="7883525" cy="4060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84213" y="5232400"/>
            <a:ext cx="7689850" cy="10048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2021 году даны разъяснения 67 гражданам,</a:t>
            </a:r>
          </a:p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обратившимся в рамках пресс-конференции «Прямая линия»</a:t>
            </a:r>
          </a:p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Президентом Российской Федерации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66675"/>
            <a:ext cx="7731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3071813" cy="6858000"/>
          </a:xfrm>
          <a:prstGeom prst="rect">
            <a:avLst/>
          </a:prstGeom>
          <a:solidFill>
            <a:srgbClr val="C05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13" y="0"/>
            <a:ext cx="6072187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9713" y="195263"/>
            <a:ext cx="8604251" cy="6415087"/>
          </a:xfrm>
          <a:prstGeom prst="roundRect">
            <a:avLst>
              <a:gd name="adj" fmla="val 965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365" name="Номер слайда 10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928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3863" y="307975"/>
            <a:ext cx="8535987" cy="561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ИТОГИ КОНТРОЛЬНОЙ НАДЗОРНОЙ ДЕЯТЕЛЬНОСТИ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516565"/>
              </p:ext>
            </p:extLst>
          </p:nvPr>
        </p:nvGraphicFramePr>
        <p:xfrm>
          <a:off x="344488" y="1146175"/>
          <a:ext cx="8428037" cy="5037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51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0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47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887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8874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010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 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2019 год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</a:p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 год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7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предприятий, в которых выявлены нарушения законодательства, ед.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62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правонарушений, ед. 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79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Возбуждено дел об административных правонарушениях, ед. 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88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823913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2319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39888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Привлечено к административной ответственности: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должностных  лиц,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юридических лиц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marL="0" algn="ctr" defTabSz="914400" rtl="0" eaLnBrk="1" latinLnBrk="0" hangingPunct="1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620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Выдано предписаний, ед.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7288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наложенных штрафов, тыс.руб.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1840,0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788,5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295,0</a:t>
                      </a:r>
                    </a:p>
                  </a:txBody>
                  <a:tcPr marL="91436" marR="91436" marT="45705" marB="45705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260,0</a:t>
                      </a:r>
                    </a:p>
                  </a:txBody>
                  <a:tcPr marL="91436" marR="91436" marT="45705" marB="45705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9" name="Рисунок 8" descr="Многоцв_полн_монохр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lumMod val="20000"/>
                <a:lumOff val="80000"/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0013" y="71438"/>
            <a:ext cx="760412" cy="690562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503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85750" y="200025"/>
            <a:ext cx="8634413" cy="6515099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71438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074937"/>
              </p:ext>
            </p:extLst>
          </p:nvPr>
        </p:nvGraphicFramePr>
        <p:xfrm>
          <a:off x="380999" y="1007790"/>
          <a:ext cx="8391525" cy="5092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8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33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40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690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955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раздельного учета по регулируемым видам деятельности в сферах теплоснабжения, горячего и холодного водоснабжения, водоотведения</a:t>
                      </a:r>
                      <a:endParaRPr lang="ru-RU" sz="14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 4 статьи 8 Федерального закона от 17.08.1995                  № 147-ФЗ «О естественных монополиях»;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9 части 1 статьи 7 Федерального закона от 27.07.2010 № 190-ФЗ «О теплоснабжении»; 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 12 статьи 31 Федерального закона от 07.12.2011 </a:t>
                      </a:r>
                      <a:b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 416-ФЗ «О водоснабжении и водоотведении»;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пункты 10, 11, 12 Основ ценообразования в сфере теплоснабжения, утвержденных постановлением Правительства Российской Федерации от 22.10.2012                № 1075;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пункты 18, 19, 20 Основ ценообразования в сфере водоснабжения и водоотведения, утвержденных постановлением Правительства РФ от 13.05.2013  № 406;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Единая система классификации и раздельного учета затрат, утвержденная приказом ФСТ России от 12.04.2013 № 91;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ведения раздельного учета затрат по видам деятельности организаций, осуществляющих горячее водоснабжение, холодное водоснабжение и (или) водоотведение, и единой системы классификации таких затрат, утвержденных приказом Минстроя России от 25.01.2014 № 22/пр.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Внести изменения в учетную политику предприятия по ведению бухгалтерского учета.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Определить  синтетические и (или) аналитические счета (</a:t>
                      </a:r>
                      <a:r>
                        <a:rPr lang="ru-RU" sz="1400" b="1" kern="12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субсчета</a:t>
                      </a: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(или) иные объекты  аналитического учета) в рабочем плане счетов бухгалтерского учета организации.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19113" y="358663"/>
            <a:ext cx="840105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 НАРУШЕНИЯ ОБЯЗАТЕЛЬНЫХ ТРЕБОВАНИЙ</a:t>
            </a:r>
            <a:endParaRPr lang="ru-RU" alt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3095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77813" y="287337"/>
            <a:ext cx="8719344" cy="6283325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11969" y="403936"/>
            <a:ext cx="840105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 НАРУШЕНИЯ ОБЯЗАТЕЛЬНЫХ ТРЕБОВАНИЙ</a:t>
            </a:r>
            <a:endParaRPr lang="ru-RU" alt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71438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4403"/>
              </p:ext>
            </p:extLst>
          </p:nvPr>
        </p:nvGraphicFramePr>
        <p:xfrm>
          <a:off x="342899" y="1006475"/>
          <a:ext cx="8570119" cy="5174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7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774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59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01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Применение платы (тарифа) на подключение (технологическое присоединение) к централизованной системе холодного водоснабжения не установленной нормативным правовым актом департамента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424 Гражданского кодекса Российской Федерации;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части 13, 14 статьи 18, пункт 5 части 2 статьи 31 Федерального закона от 07.12.2011 № 416-ФЗ </a:t>
                      </a:r>
                      <a:b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водоснабжении и водоотведении».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Подать заявление в департамент об установлении платы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(тарифа).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Заключать с заявителями договоры о подключении (технологическом присоединении) к централизованной системе холодного водоснабжения по типовой форме, утвержденной постановлением Правительства РФ  от  29.07.2013 № </a:t>
                      </a:r>
                      <a:r>
                        <a:rPr lang="en-US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645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Раскрыть информацию на официальном сайте организации в сети «Интернет» и региональной системе ЕИАС.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25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Аналогичные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рекомендации по применению платы (тарифов) на подключение (технологическое) присоединение </a:t>
                      </a:r>
                      <a:r>
                        <a:rPr lang="ru-RU" alt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централизованным системам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водоотведения и теплоснабжения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93675" y="406400"/>
            <a:ext cx="8747125" cy="6162675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44500" y="683252"/>
            <a:ext cx="840105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 НАРУШЕНИЯ ОБЯЗАТЕЛЬНЫХ ТРЕБОВАНИЙ</a:t>
            </a:r>
            <a:endParaRPr lang="ru-RU" alt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66675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188349"/>
              </p:ext>
            </p:extLst>
          </p:nvPr>
        </p:nvGraphicFramePr>
        <p:xfrm>
          <a:off x="342901" y="1304131"/>
          <a:ext cx="8502649" cy="4423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9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066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62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511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36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Отсутствие программы энергосбережения и повышения энергетической эффективности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статья 25 Федерального закона от 23.11.2009 № 261-ФЗ «Об энергосбережении и повышении энергетической эффективности»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Обязательные требований к программам в области энергосбережения и повышения энергетической эффективности организаций, осуществляющих регулируемые виды деятельности на территории Костромской области, утвержденные постановлением департамента государственного регулирования цен и тарифов Костромской области от 18.12.2015 № 15/614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Разработать и утвердить программу энергосбережения и повышения энергетической эффективности.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Предоставить программу в департамент с тарифной заявкой об установлении тарифов, а также </a:t>
                      </a: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 по реализации программы.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1120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307181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3071813" y="0"/>
            <a:ext cx="6072187" cy="6858000"/>
          </a:xfrm>
          <a:prstGeom prst="rect">
            <a:avLst/>
          </a:prstGeom>
          <a:solidFill>
            <a:srgbClr val="95B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193675" y="257176"/>
            <a:ext cx="8747125" cy="6311900"/>
          </a:xfrm>
          <a:prstGeom prst="roundRect">
            <a:avLst>
              <a:gd name="adj" fmla="val 965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1006475"/>
            <a:ext cx="8682038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1F497D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39750" y="371476"/>
            <a:ext cx="8401050" cy="417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 НАРУШЕНИЯ ОБЯЗАТЕЛЬНЫХ ТРЕБОВАНИЙ</a:t>
            </a:r>
            <a:endParaRPr lang="ru-RU" altLang="ru-RU" sz="2100" b="1" dirty="0">
              <a:solidFill>
                <a:srgbClr val="00206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71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71438"/>
            <a:ext cx="7731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565714"/>
              </p:ext>
            </p:extLst>
          </p:nvPr>
        </p:nvGraphicFramePr>
        <p:xfrm>
          <a:off x="366712" y="923291"/>
          <a:ext cx="8383588" cy="5451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26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04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60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102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Нарушение</a:t>
                      </a:r>
                      <a:r>
                        <a:rPr lang="ru-RU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Рекомендации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49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Нарушение организациями, осуществляющими регулируемые виды деятельности, сроков, форм и порядка опубликования стандартов раскрытия информации, а также отсутствие информации, подлежащей раскрытию</a:t>
                      </a:r>
                      <a:endParaRPr lang="ru-RU" sz="15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 9 статьи 7 Федерального закона от 27.07.2010 № 190-ФЗ </a:t>
                      </a:r>
                      <a:b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теплоснабжении»,</a:t>
                      </a:r>
                    </a:p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 1 статьи 34 Федерального закона от 07.12.2011 № 416-ФЗ </a:t>
                      </a:r>
                      <a:b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водоснабжении и водоотведении», </a:t>
                      </a:r>
                    </a:p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пункт 5 статьи 8 Федерального закона от 17.08.1995 № 147-ФЗ </a:t>
                      </a:r>
                      <a:b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 естественных монополиях»,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Стандартов раскрытия информации теплоснабжающими организациями, </a:t>
                      </a:r>
                      <a:r>
                        <a:rPr lang="ru-RU" sz="1500" b="1" kern="1200" dirty="0" err="1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теплосетевыми</a:t>
                      </a: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организациями и органами регулирования, утвержденных постановлением Правительства РФ от 05.07.2013 № 570, 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Стандартов раскрытия информации в сфере холодного водоснабжения, водоотведения, утвержденных постановлением Правительства РФ от 17.01.2013                  № 6.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Определить и закрепить приказом</a:t>
                      </a:r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организации </a:t>
                      </a: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ответственных  лиц за раскрытие информации и осуществление контроля.</a:t>
                      </a:r>
                    </a:p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Раскрывать информацию в региональной информационной системе ЕИАС. </a:t>
                      </a:r>
                    </a:p>
                    <a:p>
                      <a:pPr marL="0" indent="180975" algn="just"/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Опубликовать сведения, предусмотренные стандартами раскрытия</a:t>
                      </a:r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информации, на официальном сайте организации.</a:t>
                      </a:r>
                    </a:p>
                    <a:p>
                      <a:pPr marL="0" indent="180975" algn="just"/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Проверять  опубликование  информации на региональном и федеральном порталах раскрытия информации.</a:t>
                      </a:r>
                    </a:p>
                    <a:p>
                      <a:pPr marL="0" indent="180975" algn="just"/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Проверять </a:t>
                      </a:r>
                      <a:r>
                        <a:rPr lang="ru-RU" sz="1500" b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региональную  информационную систему ЕИАС на наличие запросов.</a:t>
                      </a:r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180975" algn="just"/>
                      <a:r>
                        <a:rPr lang="ru-RU" sz="15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Пользоваться руководствами по соблюдению законодательства. </a:t>
                      </a:r>
                      <a:endParaRPr lang="ru-RU" sz="1500" b="1" kern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93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Публичные слушания 22.02.2022</Template>
  <TotalTime>98</TotalTime>
  <Words>1811</Words>
  <Application>Microsoft Office PowerPoint</Application>
  <PresentationFormat>Экран (4:3)</PresentationFormat>
  <Paragraphs>324</Paragraphs>
  <Slides>23</Slides>
  <Notes>21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 Unicode MS</vt:lpstr>
      <vt:lpstr>SimSun</vt:lpstr>
      <vt:lpstr>Arial</vt:lpstr>
      <vt:lpstr>Calibri</vt:lpstr>
      <vt:lpstr>Times New Roman</vt:lpstr>
      <vt:lpstr>Wingdings</vt:lpstr>
      <vt:lpstr>Тема Office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</cp:revision>
  <cp:lastPrinted>2022-03-17T14:12:26Z</cp:lastPrinted>
  <dcterms:created xsi:type="dcterms:W3CDTF">2022-03-17T14:08:45Z</dcterms:created>
  <dcterms:modified xsi:type="dcterms:W3CDTF">2022-03-22T07:01:53Z</dcterms:modified>
</cp:coreProperties>
</file>