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1" r:id="rId4"/>
    <p:sldId id="260" r:id="rId5"/>
    <p:sldId id="280" r:id="rId6"/>
    <p:sldId id="258" r:id="rId7"/>
    <p:sldId id="271" r:id="rId8"/>
    <p:sldId id="267" r:id="rId9"/>
    <p:sldId id="273" r:id="rId10"/>
    <p:sldId id="262" r:id="rId11"/>
    <p:sldId id="272" r:id="rId12"/>
    <p:sldId id="266" r:id="rId13"/>
    <p:sldId id="268" r:id="rId14"/>
    <p:sldId id="265" r:id="rId15"/>
    <p:sldId id="277" r:id="rId16"/>
    <p:sldId id="275" r:id="rId17"/>
    <p:sldId id="278" r:id="rId18"/>
    <p:sldId id="282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87971" autoAdjust="0"/>
  </p:normalViewPr>
  <p:slideViewPr>
    <p:cSldViewPr>
      <p:cViewPr varScale="1">
        <p:scale>
          <a:sx n="60" d="100"/>
          <a:sy n="60" d="100"/>
        </p:scale>
        <p:origin x="-15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ДЗ, %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население (53,6 млн. руб. - 73%)</c:v>
                </c:pt>
                <c:pt idx="1">
                  <c:v>бюджет (12,1 млн. руб. - 16%)</c:v>
                </c:pt>
                <c:pt idx="2">
                  <c:v>прочие (8,0 млн. руб. - 7%)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0.73000000000000065</c:v>
                </c:pt>
                <c:pt idx="1">
                  <c:v>0.16000000000000056</c:v>
                </c:pt>
                <c:pt idx="2">
                  <c:v>7.0000000000000034E-2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550"/>
          </a:pPr>
          <a:endParaRPr lang="ru-RU"/>
        </a:p>
      </c:txPr>
    </c:legend>
    <c:plotVisOnly val="1"/>
  </c:chart>
  <c:spPr>
    <a:ln>
      <a:solidFill>
        <a:srgbClr val="2DA2BF">
          <a:alpha val="99000"/>
        </a:srgb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КЗ, %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за ТЭР (75,1 млн. руб. - 73%)</c:v>
                </c:pt>
                <c:pt idx="1">
                  <c:v>по заработной плате и взносам (7,1 млн. руб. - 7%)</c:v>
                </c:pt>
                <c:pt idx="2">
                  <c:v>в бюджет (4,7 млн. руб. - 5%)</c:v>
                </c:pt>
                <c:pt idx="3">
                  <c:v>прочая (16,2 млн. руб. - 16%)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0.73000000000000065</c:v>
                </c:pt>
                <c:pt idx="1">
                  <c:v>7.0000000000000021E-2</c:v>
                </c:pt>
                <c:pt idx="2">
                  <c:v>0.05</c:v>
                </c:pt>
                <c:pt idx="3">
                  <c:v>0.16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106474728614382"/>
          <c:y val="0.12966908889611434"/>
          <c:w val="0.34186725668474138"/>
          <c:h val="0.870330911103889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ln>
      <a:solidFill>
        <a:srgbClr val="2DA2BF">
          <a:alpha val="99000"/>
        </a:srgb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 2018г.</c:v>
                </c:pt>
                <c:pt idx="1">
                  <c:v>Факт 2018г.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76.3</c:v>
                </c:pt>
                <c:pt idx="1">
                  <c:v>72.599999999999994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 2018г.</c:v>
                </c:pt>
                <c:pt idx="1">
                  <c:v>Факт 2018г.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16.8</c:v>
                </c:pt>
                <c:pt idx="1">
                  <c:v>17.2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 2018г.</c:v>
                </c:pt>
                <c:pt idx="1">
                  <c:v>Факт 2018г.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10.1</c:v>
                </c:pt>
                <c:pt idx="1">
                  <c:v>9.1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произв. нужды </c:v>
                </c:pt>
              </c:strCache>
            </c:strRef>
          </c:tx>
          <c:dLbls>
            <c:dLbl>
              <c:idx val="0"/>
              <c:layout>
                <c:manualLayout>
                  <c:x val="-1.5432098765432425E-3"/>
                  <c:y val="-2.244826624704321E-2"/>
                </c:manualLayout>
              </c:layout>
              <c:showVal val="1"/>
            </c:dLbl>
            <c:dLbl>
              <c:idx val="1"/>
              <c:layout>
                <c:manualLayout>
                  <c:x val="-3.0864197530864274E-3"/>
                  <c:y val="-3.3672399370564834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 2018г.</c:v>
                </c:pt>
                <c:pt idx="1">
                  <c:v>Факт 2018г.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1.1000000000000001</c:v>
                </c:pt>
              </c:numCache>
            </c:numRef>
          </c:val>
        </c:ser>
        <c:overlap val="100"/>
        <c:axId val="106978304"/>
        <c:axId val="106978688"/>
      </c:barChart>
      <c:catAx>
        <c:axId val="106978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6978688"/>
        <c:crosses val="autoZero"/>
        <c:auto val="1"/>
        <c:lblAlgn val="ctr"/>
        <c:lblOffset val="100"/>
      </c:catAx>
      <c:valAx>
        <c:axId val="1069786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69783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3.5776951492174601E-2"/>
                  <c:y val="-3.7268982815145152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0.25050561388159814"/>
                  <c:y val="0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3.0379909108583656E-2"/>
                  <c:y val="-3.6566369757412898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1.5992757849713293E-2"/>
                  <c:y val="-3.8326437561782438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2.9360661514532826E-2"/>
                  <c:y val="1.8067540116333283E-2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3.9186351706036744E-2"/>
                  <c:y val="1.5325214321714459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0.17612058909303005"/>
                  <c:y val="1.6836199685282452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Лист1!$A$2:$A$9</c:f>
              <c:strCache>
                <c:ptCount val="8"/>
                <c:pt idx="0">
                  <c:v>Топливо (99,1 млн. руб.)</c:v>
                </c:pt>
                <c:pt idx="1">
                  <c:v>Электрическая энергия (20,4 млн. руб.)</c:v>
                </c:pt>
                <c:pt idx="2">
                  <c:v>Покупная тепловая энергия (1,7 млн. руб.)</c:v>
                </c:pt>
                <c:pt idx="3">
                  <c:v>Оплата труда с отчислениями (34,2 млн. руб.)</c:v>
                </c:pt>
                <c:pt idx="4">
                  <c:v>Аренда, амортизация (3,9 млн. руб.)</c:v>
                </c:pt>
                <c:pt idx="5">
                  <c:v>Ремонты (6,6 млн. руб.)</c:v>
                </c:pt>
                <c:pt idx="6">
                  <c:v>Прочие расходы (32,1 млн. руб.)</c:v>
                </c:pt>
                <c:pt idx="7">
                  <c:v>Расходы на инвест. программу (1,6 млн. руб.)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0.49600000000000083</c:v>
                </c:pt>
                <c:pt idx="1">
                  <c:v>0.10199999999999998</c:v>
                </c:pt>
                <c:pt idx="2">
                  <c:v>9.0000000000000028E-3</c:v>
                </c:pt>
                <c:pt idx="3">
                  <c:v>0.17100000000000001</c:v>
                </c:pt>
                <c:pt idx="4">
                  <c:v>2.0000000000000011E-2</c:v>
                </c:pt>
                <c:pt idx="5">
                  <c:v>3.3000000000000002E-2</c:v>
                </c:pt>
                <c:pt idx="6">
                  <c:v>0.161</c:v>
                </c:pt>
                <c:pt idx="7">
                  <c:v>8.0000000000000227E-3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60465-13A5-42A0-8895-B8CD2B3386FB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7AEA6-C45D-4F2C-BD64-1081D3050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AFC4C-E716-4235-91C0-B4BB064E3889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B6953-C0EA-43E0-96E7-8ABF697F0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B6953-C0EA-43E0-96E7-8ABF697F02B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B6953-C0EA-43E0-96E7-8ABF697F02B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B6953-C0EA-43E0-96E7-8ABF697F02B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8223AA-71D2-4354-BC3C-9B6672604C42}" type="datetime1">
              <a:rPr lang="ru-RU" smtClean="0"/>
              <a:pPr/>
              <a:t>29.05.2019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B1C2C0-EBF5-4A09-885B-D32E04E275AA}" type="datetime1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9607B-FE4A-4342-A239-E30824CEE43F}" type="datetime1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8A85D-47B3-41F9-ABFE-9C86F36B982E}" type="datetime1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B44BB7-7A2A-41EB-9333-C53CD507C1CE}" type="datetime1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EF21C-45EB-44DE-B1FB-2372936E68CE}" type="datetime1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63D2F-B078-4D03-B37A-69B2E0E7E81B}" type="datetime1">
              <a:rPr lang="ru-RU" smtClean="0"/>
              <a:pPr/>
              <a:t>29.05.2019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1277B-FBF7-4323-87AC-D3FDDA5E564D}" type="datetime1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DF1A4-0295-4362-9A15-5703502C70EA}" type="datetime1">
              <a:rPr lang="ru-RU" smtClean="0"/>
              <a:pPr/>
              <a:t>29.05.2019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890286-6226-432C-AB36-38C565CA371B}" type="datetime1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DF1F6A-1B64-4AB8-87E3-EAE8ECB9E765}" type="datetime1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EC1A63-C916-45F4-9A5A-EA7793835520}" type="datetime1">
              <a:rPr lang="ru-RU" smtClean="0"/>
              <a:pPr/>
              <a:t>29.05.2019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958166" cy="316778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результатах финансово - хозяйственной деятельности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Тепловодоканал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г. Буй                       и выполнении инвестиционных программ за 2018 год</a:t>
            </a:r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44" y="4214818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Докладывает: Золотова Л.Н.    генеральный директор                                         ООО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Тепловодоканал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г. Буй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1" cy="5186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/>
                <a:gridCol w="576064"/>
                <a:gridCol w="1368152"/>
                <a:gridCol w="1080120"/>
                <a:gridCol w="1008112"/>
                <a:gridCol w="1090465"/>
              </a:tblGrid>
              <a:tr h="7312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Ед.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изм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в тарифах на 2018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2018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Отклонение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(+,-)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Выполнение,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60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Объём выработки воды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тыс. куб.м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1697,09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1510,08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-187,01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89,0%</a:t>
                      </a:r>
                      <a:endParaRPr lang="ru-RU" sz="1400" dirty="0"/>
                    </a:p>
                  </a:txBody>
                  <a:tcPr/>
                </a:tc>
              </a:tr>
              <a:tr h="3960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Собственные нужды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/>
                        <a:t>тыс. куб.м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274,28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258,59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-15,69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94,3%</a:t>
                      </a:r>
                      <a:endParaRPr lang="ru-RU" sz="1400" dirty="0"/>
                    </a:p>
                  </a:txBody>
                  <a:tcPr/>
                </a:tc>
              </a:tr>
              <a:tr h="3960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 Получено воды со</a:t>
                      </a:r>
                      <a:r>
                        <a:rPr lang="ru-RU" sz="1400" baseline="0" dirty="0" smtClean="0"/>
                        <a:t> стороны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/>
                        <a:t>тыс. куб.м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-0,35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53,3%</a:t>
                      </a:r>
                      <a:endParaRPr lang="ru-RU" sz="1400" dirty="0"/>
                    </a:p>
                  </a:txBody>
                  <a:tcPr/>
                </a:tc>
              </a:tr>
              <a:tr h="3960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 Объём отпуска в сеть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/>
                        <a:t>тыс. куб.м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1422,06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1251,89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170,17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88,0%</a:t>
                      </a:r>
                      <a:endParaRPr lang="ru-RU" sz="1400" dirty="0"/>
                    </a:p>
                  </a:txBody>
                  <a:tcPr/>
                </a:tc>
              </a:tr>
              <a:tr h="3960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 Объём</a:t>
                      </a:r>
                      <a:r>
                        <a:rPr lang="ru-RU" sz="1400" baseline="0" dirty="0" smtClean="0"/>
                        <a:t> потерь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тыс. куб.м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213,00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148,97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-64,03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69,9%</a:t>
                      </a:r>
                      <a:endParaRPr lang="ru-RU" sz="1400" dirty="0"/>
                    </a:p>
                  </a:txBody>
                  <a:tcPr/>
                </a:tc>
              </a:tr>
              <a:tr h="3706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 Уровень потерь к отпуску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-3,10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79,3%</a:t>
                      </a:r>
                      <a:endParaRPr lang="ru-RU" sz="1400" dirty="0"/>
                    </a:p>
                  </a:txBody>
                  <a:tcPr/>
                </a:tc>
              </a:tr>
              <a:tr h="5179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7. Объём реализации питьевой воды, в т.ч.: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тыс. куб.м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1209,06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1102,93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-106,13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91,2%</a:t>
                      </a:r>
                      <a:endParaRPr lang="ru-RU" sz="1400" b="1" dirty="0"/>
                    </a:p>
                  </a:txBody>
                  <a:tcPr/>
                </a:tc>
              </a:tr>
              <a:tr h="3960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населению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тыс. куб.м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714,00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710,82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-3,18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99,5%</a:t>
                      </a:r>
                      <a:endParaRPr lang="ru-RU" sz="1400" dirty="0"/>
                    </a:p>
                  </a:txBody>
                  <a:tcPr/>
                </a:tc>
              </a:tr>
              <a:tr h="3960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бюджету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тыс. куб.м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72,30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2,30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103,3%</a:t>
                      </a:r>
                      <a:endParaRPr lang="ru-RU" sz="1400" dirty="0"/>
                    </a:p>
                  </a:txBody>
                  <a:tcPr/>
                </a:tc>
              </a:tr>
              <a:tr h="3960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прочим предприятиям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тыс. куб.м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228,48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174,52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-53,96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76,4%</a:t>
                      </a:r>
                      <a:endParaRPr lang="ru-RU" sz="1400" dirty="0"/>
                    </a:p>
                  </a:txBody>
                  <a:tcPr/>
                </a:tc>
              </a:tr>
              <a:tr h="3960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</a:t>
                      </a:r>
                      <a:r>
                        <a:rPr lang="ru-RU" sz="1400" baseline="0" dirty="0" smtClean="0"/>
                        <a:t> производственные нужды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тыс. куб.м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196,58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145,29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-51,29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73,9%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94122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Анализ исполнения производственной программы </a:t>
            </a:r>
            <a:br>
              <a:rPr lang="ru-RU" sz="2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сфере водоснабжения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951142"/>
          <a:ext cx="8219255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/>
                <a:gridCol w="1512168"/>
                <a:gridCol w="1152128"/>
                <a:gridCol w="1296144"/>
                <a:gridCol w="1152127"/>
              </a:tblGrid>
              <a:tr h="6360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в тарифах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на 2018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2018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Отклонение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(+,-)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Выполне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25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Оплата труда с отчислениями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100,0%</a:t>
                      </a:r>
                      <a:endParaRPr lang="ru-RU" sz="1200" dirty="0"/>
                    </a:p>
                  </a:txBody>
                  <a:tcPr/>
                </a:tc>
              </a:tr>
              <a:tr h="2725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Электрическая энергия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0,1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101,5%</a:t>
                      </a:r>
                      <a:endParaRPr lang="ru-RU" sz="1200" dirty="0"/>
                    </a:p>
                  </a:txBody>
                  <a:tcPr/>
                </a:tc>
              </a:tr>
              <a:tr h="257431"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</a:rPr>
                        <a:t>тыс. </a:t>
                      </a:r>
                      <a:r>
                        <a:rPr lang="ru-RU" sz="1100" i="1" dirty="0" err="1" smtClean="0">
                          <a:solidFill>
                            <a:schemeClr val="tx1"/>
                          </a:solidFill>
                        </a:rPr>
                        <a:t>кВт.ч</a:t>
                      </a:r>
                      <a:endParaRPr lang="ru-RU" sz="11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</a:rPr>
                        <a:t>1217,6</a:t>
                      </a:r>
                      <a:endParaRPr lang="ru-RU" sz="11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</a:rPr>
                        <a:t>1262,7</a:t>
                      </a:r>
                      <a:endParaRPr lang="ru-RU" sz="11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</a:rPr>
                        <a:t>45,1</a:t>
                      </a:r>
                      <a:endParaRPr lang="ru-RU" sz="11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</a:rPr>
                        <a:t>103,7%</a:t>
                      </a:r>
                      <a:endParaRPr lang="ru-RU" sz="11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25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 Хим. реагенты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1,8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194,7%</a:t>
                      </a:r>
                      <a:endParaRPr lang="ru-RU" sz="1200" dirty="0"/>
                    </a:p>
                  </a:txBody>
                  <a:tcPr/>
                </a:tc>
              </a:tr>
              <a:tr h="2725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 Ремонты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1,3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208,3%</a:t>
                      </a:r>
                      <a:endParaRPr lang="ru-RU" sz="1200" dirty="0"/>
                    </a:p>
                  </a:txBody>
                  <a:tcPr/>
                </a:tc>
              </a:tr>
              <a:tr h="2725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 Аренда, амортизация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0,2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150,0%</a:t>
                      </a:r>
                      <a:endParaRPr lang="ru-RU" sz="1200" dirty="0"/>
                    </a:p>
                  </a:txBody>
                  <a:tcPr/>
                </a:tc>
              </a:tr>
              <a:tr h="4542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6.  Прочие</a:t>
                      </a:r>
                      <a:r>
                        <a:rPr lang="ru-RU" sz="1200" baseline="0" dirty="0" smtClean="0"/>
                        <a:t> расходы (АУП, налоги, услуги)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1,8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128,6%</a:t>
                      </a:r>
                      <a:endParaRPr lang="ru-RU" sz="1200" dirty="0"/>
                    </a:p>
                  </a:txBody>
                  <a:tcPr/>
                </a:tc>
              </a:tr>
              <a:tr h="2725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7. Прибыль на инвестиции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1,0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200,0%</a:t>
                      </a:r>
                      <a:endParaRPr lang="ru-RU" sz="1200" dirty="0"/>
                    </a:p>
                  </a:txBody>
                  <a:tcPr/>
                </a:tc>
              </a:tr>
              <a:tr h="272574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8. Дельта сглаживания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-0,8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-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</a:tr>
              <a:tr h="27257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9. ИТОГО расходов: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35,4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124,6%</a:t>
                      </a:r>
                      <a:endParaRPr lang="ru-RU" sz="1200" b="1" dirty="0"/>
                    </a:p>
                  </a:txBody>
                  <a:tcPr/>
                </a:tc>
              </a:tr>
              <a:tr h="2725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10. Валовая выручка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-2,6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90,8%</a:t>
                      </a:r>
                      <a:endParaRPr lang="ru-RU" sz="1200" dirty="0"/>
                    </a:p>
                  </a:txBody>
                  <a:tcPr/>
                </a:tc>
              </a:tr>
              <a:tr h="27257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11. Финансовый результат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-9,6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</a:tr>
              <a:tr h="2725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12. Субсидии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-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  <a:tr h="27257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13. Чистая</a:t>
                      </a:r>
                      <a:r>
                        <a:rPr lang="ru-RU" sz="1200" b="1" baseline="0" dirty="0" smtClean="0"/>
                        <a:t> прибыль (убыток)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/>
                        <a:t>2,5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-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Анализ исполнения тарифного решения </a:t>
            </a:r>
            <a:br>
              <a:rPr lang="ru-RU" sz="2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сфере водоснабжения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36296" y="620688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(млн. руб.)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08172"/>
          <a:ext cx="8147248" cy="4992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/>
                <a:gridCol w="1584176"/>
                <a:gridCol w="1224136"/>
                <a:gridCol w="1296144"/>
                <a:gridCol w="1080120"/>
              </a:tblGrid>
              <a:tr h="7729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в тарифах на 2018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2018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Отклонение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(+,-)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Выполне-ние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868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Объём отведённых стоков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1324,16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1098,92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-225,24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83,0%</a:t>
                      </a:r>
                      <a:endParaRPr lang="ru-RU" sz="1400" dirty="0"/>
                    </a:p>
                  </a:txBody>
                  <a:tcPr/>
                </a:tc>
              </a:tr>
              <a:tr h="41868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Собственные нужды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141,40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1,85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-139,55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1,3%</a:t>
                      </a:r>
                      <a:endParaRPr lang="ru-RU" sz="1400" dirty="0"/>
                    </a:p>
                  </a:txBody>
                  <a:tcPr/>
                </a:tc>
              </a:tr>
              <a:tr h="54750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3. Объём принятой сточной жидкости</a:t>
                      </a:r>
                      <a:r>
                        <a:rPr lang="ru-RU" sz="1400" b="1" baseline="0" dirty="0" smtClean="0"/>
                        <a:t> –всего, в т.ч.</a:t>
                      </a:r>
                      <a:r>
                        <a:rPr lang="ru-RU" sz="1400" b="1" dirty="0" smtClean="0"/>
                        <a:t>: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1182,76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1097,07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-85,69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92,7%</a:t>
                      </a:r>
                      <a:endParaRPr lang="ru-RU" sz="1400" b="1" dirty="0"/>
                    </a:p>
                  </a:txBody>
                  <a:tcPr/>
                </a:tc>
              </a:tr>
              <a:tr h="510082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1. объёмы от потребителей       г. Буй: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897,76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819,80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-77,96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91,3%</a:t>
                      </a:r>
                      <a:endParaRPr lang="ru-RU" sz="1400" dirty="0"/>
                    </a:p>
                  </a:txBody>
                  <a:tcPr/>
                </a:tc>
              </a:tr>
              <a:tr h="418681">
                <a:tc>
                  <a:txBody>
                    <a:bodyPr/>
                    <a:lstStyle/>
                    <a:p>
                      <a:r>
                        <a:rPr lang="ru-RU" sz="1300" i="1" dirty="0" smtClean="0"/>
                        <a:t>- от населения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628,27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610,85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-17,42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97,2%</a:t>
                      </a:r>
                      <a:endParaRPr lang="ru-RU" sz="1300" i="1" dirty="0"/>
                    </a:p>
                  </a:txBody>
                  <a:tcPr/>
                </a:tc>
              </a:tr>
              <a:tr h="418681">
                <a:tc>
                  <a:txBody>
                    <a:bodyPr/>
                    <a:lstStyle/>
                    <a:p>
                      <a:r>
                        <a:rPr lang="ru-RU" sz="1300" i="1" dirty="0" smtClean="0"/>
                        <a:t>- от бюджета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59,00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57,15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-1,85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96,9%</a:t>
                      </a:r>
                      <a:endParaRPr lang="ru-RU" sz="1300" i="1" dirty="0"/>
                    </a:p>
                  </a:txBody>
                  <a:tcPr/>
                </a:tc>
              </a:tr>
              <a:tr h="418681">
                <a:tc>
                  <a:txBody>
                    <a:bodyPr/>
                    <a:lstStyle/>
                    <a:p>
                      <a:r>
                        <a:rPr lang="ru-RU" sz="1300" i="1" dirty="0" smtClean="0"/>
                        <a:t>- от прочих предприятий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144,14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99,93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-44,21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69,3%</a:t>
                      </a:r>
                      <a:endParaRPr lang="ru-RU" sz="1300" i="1" dirty="0"/>
                    </a:p>
                  </a:txBody>
                  <a:tcPr/>
                </a:tc>
              </a:tr>
              <a:tr h="329094">
                <a:tc>
                  <a:txBody>
                    <a:bodyPr/>
                    <a:lstStyle/>
                    <a:p>
                      <a:r>
                        <a:rPr lang="ru-RU" sz="1300" i="1" dirty="0" smtClean="0"/>
                        <a:t>- от</a:t>
                      </a:r>
                      <a:r>
                        <a:rPr lang="ru-RU" sz="1300" i="1" baseline="0" dirty="0" smtClean="0"/>
                        <a:t> производственных нужд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66,35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51,87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-14,48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78,2%</a:t>
                      </a:r>
                      <a:endParaRPr lang="ru-RU" sz="1300" i="1" dirty="0"/>
                    </a:p>
                  </a:txBody>
                  <a:tcPr/>
                </a:tc>
              </a:tr>
              <a:tr h="7201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/>
                        <a:t> 2. объёмы от других канализаций (п.Чистые Боры), принятые на очистку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285,00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277,27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 smtClean="0"/>
                    </a:p>
                    <a:p>
                      <a:pPr algn="ctr"/>
                      <a:r>
                        <a:rPr lang="ru-RU" sz="1400" i="1" dirty="0" smtClean="0"/>
                        <a:t>-7,73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97,3%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94122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Анализ исполнения производственной программы </a:t>
            </a:r>
            <a:br>
              <a:rPr lang="ru-RU" sz="2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сфере водоотведения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36296" y="1052736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(тыс. куб.м)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8219255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1368152"/>
                <a:gridCol w="1296144"/>
                <a:gridCol w="1368152"/>
                <a:gridCol w="1008111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 тарифах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на 2018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2018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Отклонение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(+,-)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Выполнение,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Оплата труда с отчислениями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-2,5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88,6%</a:t>
                      </a:r>
                      <a:endParaRPr lang="ru-RU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Электрическая энергия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1,8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111,0%</a:t>
                      </a:r>
                      <a:endParaRPr lang="ru-RU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тыс. </a:t>
                      </a: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</a:rPr>
                        <a:t>кВт.ч</a:t>
                      </a: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2975,0</a:t>
                      </a: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3377,5</a:t>
                      </a: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402,5</a:t>
                      </a: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113,5%</a:t>
                      </a: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 Аренда, амортизация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100,0%</a:t>
                      </a:r>
                      <a:endParaRPr lang="ru-RU" sz="12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 Расходы</a:t>
                      </a:r>
                      <a:r>
                        <a:rPr lang="ru-RU" sz="1200" baseline="0" dirty="0" smtClean="0"/>
                        <a:t> по покупке транспортировки стоков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-1,1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38,9%</a:t>
                      </a:r>
                      <a:endParaRPr lang="ru-RU" sz="12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 Прочие расходы (АУП, услуги, материалы, налоги)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4,2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164,6%</a:t>
                      </a:r>
                      <a:endParaRPr lang="ru-RU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6. Ремонты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1,3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285,7%</a:t>
                      </a:r>
                      <a:endParaRPr lang="ru-RU" sz="1200" b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7. Дельта сглаживания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-8,4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/>
                        <a:t>-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8. ИТОГО расходов: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39,9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52,0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12,1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130,3%</a:t>
                      </a:r>
                      <a:endParaRPr lang="ru-RU" sz="12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т.ч. расходы на очистку стоков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1,4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125,0%</a:t>
                      </a:r>
                      <a:endParaRPr lang="ru-RU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9. Валовая выручка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-2,3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94,2%</a:t>
                      </a:r>
                      <a:endParaRPr lang="ru-RU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10. Финансовый результат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-14,4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-14,4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 Субсидии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-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12. Чистая</a:t>
                      </a:r>
                      <a:r>
                        <a:rPr lang="ru-RU" sz="1200" b="1" baseline="0" dirty="0" smtClean="0"/>
                        <a:t> прибыль (убыток)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-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Анализ исполнения тарифного решения </a:t>
            </a:r>
            <a:b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сфере водоотведения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620688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(млн. руб.)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Исполнение мероприятий инвестиционной программы в сфере водоснабжения 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" name="Picture 2" descr="\\SERVER-2\Obmen\Смирнов АМ=2017\Фото НФС 13.06.17\IMG_1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3899925" cy="4392488"/>
          </a:xfrm>
          <a:prstGeom prst="rect">
            <a:avLst/>
          </a:prstGeom>
          <a:noFill/>
        </p:spPr>
      </p:pic>
      <p:pic>
        <p:nvPicPr>
          <p:cNvPr id="10" name="Picture 7" descr="IMG_1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772816"/>
            <a:ext cx="4123565" cy="4392488"/>
          </a:xfrm>
          <a:prstGeom prst="rect">
            <a:avLst/>
          </a:prstGeom>
          <a:noFill/>
          <a:ln/>
        </p:spPr>
      </p:pic>
      <p:sp>
        <p:nvSpPr>
          <p:cNvPr id="11" name="Прямоугольник 10"/>
          <p:cNvSpPr/>
          <p:nvPr/>
        </p:nvSpPr>
        <p:spPr>
          <a:xfrm>
            <a:off x="395536" y="1268760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Реконструкция 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</a:rPr>
              <a:t>реагентного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хозяйства НФС         Ремонт осветлителей и скорых фильтров 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Исполнение мероприятий инвестиционной программы в сфере водоснабжения</a:t>
            </a:r>
            <a:endParaRPr lang="ru-RU" sz="2800" dirty="0"/>
          </a:p>
        </p:txBody>
      </p:sp>
      <p:pic>
        <p:nvPicPr>
          <p:cNvPr id="1026" name="Picture 2" descr="\\SERVER-2\Obmen\Смирнов А М = 2019\Салама=14.02.2019\IMG_3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032448" cy="3456384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4666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Модульная установка водоподготовки «Сокол-М»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              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5157192"/>
          <a:ext cx="8136905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5"/>
                <a:gridCol w="792089"/>
                <a:gridCol w="720080"/>
                <a:gridCol w="720080"/>
                <a:gridCol w="792089"/>
                <a:gridCol w="720080"/>
                <a:gridCol w="768086"/>
                <a:gridCol w="756084"/>
                <a:gridCol w="1008112"/>
                <a:gridCol w="996110"/>
              </a:tblGrid>
              <a:tr h="51263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Всего, млн. руб.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74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</a:tr>
              <a:tr h="4280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7,8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2" descr="\\SERVER-2\Obmen\Смирнов А М = 2019\Салама=14.02.2019\IMG_3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403244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Исполнение мероприятий инвестиционной программы в сфере теплоснабжения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074" name="Picture 2" descr="\\SERVER-2\Obmen\План\Замена подземного участка тс к д. 1 ул. 1917 г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888432" cy="3816424"/>
          </a:xfrm>
          <a:prstGeom prst="rect">
            <a:avLst/>
          </a:prstGeom>
          <a:noFill/>
        </p:spPr>
      </p:pic>
      <p:pic>
        <p:nvPicPr>
          <p:cNvPr id="3075" name="Picture 3" descr="\\SERVER-2\Obmen\План\Замена подземного участка тс ул. Октябрьской Революции, д. 47-51 до ТК 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72816"/>
            <a:ext cx="3960440" cy="38164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1268760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Замена тепловой сети к МКД по ул. 1917 года.   Замена тепловой сети по ул. Окт. революции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Исполнение мероприятий инвестиционной программы в сфере теплоснабжения</a:t>
            </a:r>
            <a:endParaRPr lang="ru-RU" sz="2800" dirty="0"/>
          </a:p>
        </p:txBody>
      </p:sp>
      <p:pic>
        <p:nvPicPr>
          <p:cNvPr id="2050" name="Picture 2" descr="\\SERVER-2\Obmen\План\ФОТО Кончина, д. 23=09.11.2018\IMG_3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3600400" cy="3544815"/>
          </a:xfrm>
          <a:prstGeom prst="rect">
            <a:avLst/>
          </a:prstGeom>
          <a:noFill/>
        </p:spPr>
      </p:pic>
      <p:pic>
        <p:nvPicPr>
          <p:cNvPr id="2051" name="Picture 3" descr="\\SERVER-2\Obmen\План\ФОТО Кончина, д. 23=09.11.2018\IMG_3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672408" cy="3635162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          Установка газового котла наружного размещения по ул. Кончина, д.23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5085184"/>
          <a:ext cx="7992886" cy="1368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33"/>
                <a:gridCol w="749333"/>
                <a:gridCol w="749333"/>
                <a:gridCol w="749333"/>
                <a:gridCol w="749333"/>
                <a:gridCol w="749333"/>
                <a:gridCol w="832593"/>
                <a:gridCol w="749333"/>
                <a:gridCol w="999111"/>
                <a:gridCol w="915851"/>
              </a:tblGrid>
              <a:tr h="47570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Всего, млн. руб.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62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</a:tr>
              <a:tr h="4462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5,1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0727"/>
          <a:ext cx="8363272" cy="5563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103"/>
                <a:gridCol w="4401169"/>
              </a:tblGrid>
              <a:tr h="361049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Создание предприятия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19 июля 2011 года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104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Начало деятельности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01 августа 2011 года</a:t>
                      </a:r>
                      <a:endParaRPr lang="ru-RU" sz="1500" dirty="0"/>
                    </a:p>
                  </a:txBody>
                  <a:tcPr/>
                </a:tc>
              </a:tr>
              <a:tr h="54157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Почтовый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 юридический адрес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157006, Костромская область, г. Буй,    ул. Республиканская, д.5</a:t>
                      </a:r>
                      <a:endParaRPr lang="ru-RU" sz="1500" dirty="0"/>
                    </a:p>
                  </a:txBody>
                  <a:tcPr/>
                </a:tc>
              </a:tr>
              <a:tr h="12185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Основные виды деятельности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35.30.14</a:t>
                      </a:r>
                      <a:r>
                        <a:rPr lang="ru-RU" sz="1500" baseline="0" dirty="0" smtClean="0"/>
                        <a:t> Производство пара и горячей воды (тепловой энергии) котельными</a:t>
                      </a:r>
                    </a:p>
                    <a:p>
                      <a:r>
                        <a:rPr lang="ru-RU" sz="1500" baseline="0" dirty="0" smtClean="0"/>
                        <a:t>36.00.1 Забор и очистка воды для питьевых и промышленных нужд</a:t>
                      </a:r>
                    </a:p>
                    <a:p>
                      <a:r>
                        <a:rPr lang="ru-RU" sz="1500" baseline="0" dirty="0" smtClean="0"/>
                        <a:t>37.00 Сбор и обработка сточных вод</a:t>
                      </a:r>
                      <a:endParaRPr lang="ru-RU" sz="1500" dirty="0"/>
                    </a:p>
                  </a:txBody>
                  <a:tcPr/>
                </a:tc>
              </a:tr>
              <a:tr h="63183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Среднесписочная численность работников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314 человек</a:t>
                      </a:r>
                      <a:endParaRPr lang="ru-RU" sz="1500" dirty="0"/>
                    </a:p>
                  </a:txBody>
                  <a:tcPr anchor="ctr"/>
                </a:tc>
              </a:tr>
              <a:tr h="36104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Средняя заработная плата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18 516 рублей/месяц</a:t>
                      </a:r>
                      <a:endParaRPr lang="ru-RU" sz="1500" dirty="0"/>
                    </a:p>
                  </a:txBody>
                  <a:tcPr anchor="ctr"/>
                </a:tc>
              </a:tr>
              <a:tr h="20435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Состав эксплуатируемого имущества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Котельные</a:t>
                      </a:r>
                      <a:r>
                        <a:rPr lang="ru-RU" sz="1500" baseline="0" dirty="0" smtClean="0"/>
                        <a:t> – 15 шт.</a:t>
                      </a:r>
                    </a:p>
                    <a:p>
                      <a:r>
                        <a:rPr lang="ru-RU" sz="1500" baseline="0" dirty="0" smtClean="0"/>
                        <a:t>Водоочистные сооружения (НФС) – 1 шт.</a:t>
                      </a:r>
                    </a:p>
                    <a:p>
                      <a:r>
                        <a:rPr lang="ru-RU" sz="1500" baseline="0" dirty="0" smtClean="0"/>
                        <a:t>Артезианские скважины – 3шт.</a:t>
                      </a:r>
                    </a:p>
                    <a:p>
                      <a:r>
                        <a:rPr lang="ru-RU" sz="1500" baseline="0" dirty="0" err="1" smtClean="0"/>
                        <a:t>Канализационно-насосные</a:t>
                      </a:r>
                      <a:r>
                        <a:rPr lang="ru-RU" sz="1500" baseline="0" dirty="0" smtClean="0"/>
                        <a:t> станции – 13шт.</a:t>
                      </a:r>
                    </a:p>
                    <a:p>
                      <a:r>
                        <a:rPr lang="ru-RU" sz="1500" baseline="0" dirty="0" smtClean="0"/>
                        <a:t>Очистные сооружения канализации – 2 шт.</a:t>
                      </a:r>
                    </a:p>
                    <a:p>
                      <a:r>
                        <a:rPr lang="ru-RU" sz="1500" baseline="0" dirty="0" smtClean="0"/>
                        <a:t>Тепловые сети – 27,2 км</a:t>
                      </a:r>
                    </a:p>
                    <a:p>
                      <a:r>
                        <a:rPr lang="ru-RU" sz="1500" baseline="0" dirty="0" smtClean="0"/>
                        <a:t>Водопроводные сети – 40,3 км</a:t>
                      </a:r>
                    </a:p>
                    <a:p>
                      <a:r>
                        <a:rPr lang="ru-RU" sz="1500" baseline="0" dirty="0" smtClean="0"/>
                        <a:t>Канализационные сети – 33,2 км</a:t>
                      </a:r>
                      <a:endParaRPr lang="ru-RU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Общие сведения о предприятии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 </a:t>
            </a:r>
            <a:r>
              <a:rPr lang="ru-RU" b="1" dirty="0" smtClean="0"/>
              <a:t>тепловую энергию: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 01.01.2018 по 30.06.2018 – 2251,44 руб./Гкал (с НДС);</a:t>
            </a:r>
          </a:p>
          <a:p>
            <a:pPr>
              <a:buFontTx/>
              <a:buChar char="-"/>
            </a:pPr>
            <a:r>
              <a:rPr lang="ru-RU" dirty="0" smtClean="0"/>
              <a:t>с 01.07.2018 по 31.12.2018 – 2345,84 руб./Гкал (с НДС) </a:t>
            </a:r>
          </a:p>
          <a:p>
            <a:pPr>
              <a:buNone/>
            </a:pPr>
            <a:r>
              <a:rPr lang="ru-RU" dirty="0" smtClean="0"/>
              <a:t>	(Постановление от 12.12.2017 №17/442)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на питьевую воду: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 01.01.2018 – 26,48 руб./куб.м. (с НДС), </a:t>
            </a:r>
          </a:p>
          <a:p>
            <a:pPr>
              <a:buFontTx/>
              <a:buChar char="-"/>
            </a:pPr>
            <a:r>
              <a:rPr lang="ru-RU" dirty="0" smtClean="0"/>
              <a:t>с 01.07.2018 – 27,54 руб./куб.м. (с НДС), </a:t>
            </a:r>
          </a:p>
          <a:p>
            <a:pPr>
              <a:buFontTx/>
              <a:buChar char="-"/>
            </a:pPr>
            <a:r>
              <a:rPr lang="ru-RU" dirty="0" smtClean="0"/>
              <a:t>с 01.09.2018 – 28,99 руб./куб.м. (с НДС)</a:t>
            </a:r>
          </a:p>
          <a:p>
            <a:r>
              <a:rPr lang="ru-RU" b="1" dirty="0" smtClean="0"/>
              <a:t>на водоотведение: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 01.01.2018 – 42,33 руб./куб.м. (с НДС), </a:t>
            </a:r>
          </a:p>
          <a:p>
            <a:pPr>
              <a:buFontTx/>
              <a:buChar char="-"/>
            </a:pPr>
            <a:r>
              <a:rPr lang="ru-RU" dirty="0" smtClean="0"/>
              <a:t>с 01.07.2018 – 45,30 руб./куб.м. (с НДС), </a:t>
            </a:r>
          </a:p>
          <a:p>
            <a:pPr>
              <a:buFontTx/>
              <a:buChar char="-"/>
            </a:pPr>
            <a:r>
              <a:rPr lang="ru-RU" dirty="0" smtClean="0"/>
              <a:t>с 01.09.2018 – 47,83 руб./куб.м. (с НДС).</a:t>
            </a:r>
          </a:p>
          <a:p>
            <a:pPr>
              <a:buNone/>
            </a:pPr>
            <a:r>
              <a:rPr lang="ru-RU" dirty="0" smtClean="0"/>
              <a:t>(Постановление от 20.12.2017 №17/512 (в ред. от 21.08.2018 </a:t>
            </a:r>
          </a:p>
          <a:p>
            <a:pPr>
              <a:buNone/>
            </a:pPr>
            <a:r>
              <a:rPr lang="ru-RU" dirty="0" smtClean="0"/>
              <a:t>№ 18/240 )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600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Тарифы, установленные департаментом государственного регулирования цен и тарифов Костромской области для</a:t>
            </a:r>
            <a:br>
              <a:rPr lang="ru-RU" sz="2600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ООО «Тепловодоканал» на 2018 год</a:t>
            </a:r>
            <a:endParaRPr lang="ru-RU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2060846"/>
          <a:ext cx="7848872" cy="3816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3118"/>
                <a:gridCol w="2295754"/>
              </a:tblGrid>
              <a:tr h="369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989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Выручка – 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251,3</a:t>
                      </a:r>
                      <a:endParaRPr lang="ru-RU" b="1" dirty="0"/>
                    </a:p>
                  </a:txBody>
                  <a:tcPr/>
                </a:tc>
              </a:tr>
              <a:tr h="437430">
                <a:tc>
                  <a:txBody>
                    <a:bodyPr/>
                    <a:lstStyle/>
                    <a:p>
                      <a:r>
                        <a:rPr lang="ru-RU" dirty="0" smtClean="0"/>
                        <a:t>в т.ч. от регулируемых</a:t>
                      </a:r>
                      <a:r>
                        <a:rPr lang="ru-RU" baseline="0" dirty="0" smtClean="0"/>
                        <a:t> видов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249,5</a:t>
                      </a:r>
                      <a:endParaRPr lang="ru-RU" dirty="0"/>
                    </a:p>
                  </a:txBody>
                  <a:tcPr/>
                </a:tc>
              </a:tr>
              <a:tr h="42989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от прочей</a:t>
                      </a:r>
                      <a:r>
                        <a:rPr lang="ru-RU" baseline="0" dirty="0" smtClean="0"/>
                        <a:t>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1,8</a:t>
                      </a:r>
                      <a:endParaRPr lang="ru-RU" dirty="0"/>
                    </a:p>
                  </a:txBody>
                  <a:tcPr/>
                </a:tc>
              </a:tr>
              <a:tr h="42989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Себестоимость услуг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278,3</a:t>
                      </a:r>
                      <a:endParaRPr lang="ru-RU" b="1" dirty="0"/>
                    </a:p>
                  </a:txBody>
                  <a:tcPr/>
                </a:tc>
              </a:tr>
              <a:tr h="42989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Прибыль (убыток) от продаж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-27,0</a:t>
                      </a:r>
                      <a:endParaRPr lang="ru-RU" sz="2000" b="1" dirty="0"/>
                    </a:p>
                  </a:txBody>
                  <a:tcPr/>
                </a:tc>
              </a:tr>
              <a:tr h="42989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Прочие доходы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68,7</a:t>
                      </a:r>
                      <a:endParaRPr lang="ru-RU" sz="2000" b="1" dirty="0"/>
                    </a:p>
                  </a:txBody>
                  <a:tcPr/>
                </a:tc>
              </a:tr>
              <a:tr h="42989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Прочие расходы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25,4</a:t>
                      </a:r>
                      <a:endParaRPr lang="ru-RU" sz="2000" b="1" dirty="0"/>
                    </a:p>
                  </a:txBody>
                  <a:tcPr/>
                </a:tc>
              </a:tr>
              <a:tr h="42989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Чистая</a:t>
                      </a:r>
                      <a:r>
                        <a:rPr lang="ru-RU" sz="2000" b="1" baseline="0" dirty="0" smtClean="0"/>
                        <a:t> прибыль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16,3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Показатели деятельности  </a:t>
            </a:r>
            <a:br>
              <a:rPr lang="ru-RU" sz="3100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ООО «Тепловодоканал» за 2018 год 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1484784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(млн. руб.)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1" y="1844824"/>
          <a:ext cx="4114798" cy="439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111"/>
                <a:gridCol w="820816"/>
                <a:gridCol w="820816"/>
                <a:gridCol w="970055"/>
              </a:tblGrid>
              <a:tr h="13425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Дебиторская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задолжен-ность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 31.12.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2017г.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 31.12.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Отклоне-ние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3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Населения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6,3</a:t>
                      </a:r>
                      <a:endParaRPr lang="ru-RU" dirty="0"/>
                    </a:p>
                  </a:txBody>
                  <a:tcPr anchor="ctr"/>
                </a:tc>
              </a:tr>
              <a:tr h="8714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Бюджетных организаций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8,7</a:t>
                      </a:r>
                      <a:endParaRPr lang="ru-RU" dirty="0"/>
                    </a:p>
                  </a:txBody>
                  <a:tcPr anchor="ctr"/>
                </a:tc>
              </a:tr>
              <a:tr h="8714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Прочих предприятий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-2,3</a:t>
                      </a:r>
                      <a:endParaRPr lang="ru-RU" dirty="0"/>
                    </a:p>
                  </a:txBody>
                  <a:tcPr anchor="ctr"/>
                </a:tc>
              </a:tr>
              <a:tr h="653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ВСЕГО: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61,0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73,7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12,7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Анализ и структура дебиторской задолженности </a:t>
            </a:r>
            <a:b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 2017-2018гг.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41277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(млн. руб.)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716016" y="1412776"/>
          <a:ext cx="41764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Анализ и структура кредиторской задолженности за 2017-2018гг.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812121"/>
          <a:ext cx="4104455" cy="4353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864096"/>
                <a:gridCol w="864096"/>
                <a:gridCol w="936103"/>
              </a:tblGrid>
              <a:tr h="8522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Кредиторская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задолжен-ность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31.12.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2017г.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31.12.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Отклоне-ние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5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 налогам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-0,2</a:t>
                      </a:r>
                      <a:endParaRPr lang="ru-RU" dirty="0"/>
                    </a:p>
                  </a:txBody>
                  <a:tcPr/>
                </a:tc>
              </a:tr>
              <a:tr h="1232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 страховым взносам и заработной плате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</a:tr>
              <a:tr h="505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 ТЭР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2,9</a:t>
                      </a:r>
                      <a:endParaRPr lang="ru-RU" dirty="0"/>
                    </a:p>
                  </a:txBody>
                  <a:tcPr/>
                </a:tc>
              </a:tr>
              <a:tr h="7518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Перед  предприятиями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</a:tr>
              <a:tr h="5056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ВСЕГО: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97,1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103,1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6,0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47864" y="1484784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(млн. руб.)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644008" y="1484784"/>
          <a:ext cx="41044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340770"/>
          <a:ext cx="5328592" cy="4878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/>
                <a:gridCol w="1110123"/>
                <a:gridCol w="814091"/>
                <a:gridCol w="666074"/>
                <a:gridCol w="740082"/>
              </a:tblGrid>
              <a:tr h="73770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в тарифах на 2018 год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2018 года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Отклонение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(+,-)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Выполнение,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13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Объём выработки тепловой энергии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-4,6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96,4%</a:t>
                      </a:r>
                      <a:endParaRPr lang="ru-RU" sz="1200" dirty="0"/>
                    </a:p>
                  </a:txBody>
                  <a:tcPr/>
                </a:tc>
              </a:tr>
              <a:tr h="27680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Собственные нужды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0,3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106,4%</a:t>
                      </a:r>
                      <a:endParaRPr lang="ru-RU" sz="1200" dirty="0"/>
                    </a:p>
                  </a:txBody>
                  <a:tcPr/>
                </a:tc>
              </a:tr>
              <a:tr h="4613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 Получено тепловой энергии со</a:t>
                      </a:r>
                      <a:r>
                        <a:rPr lang="ru-RU" sz="1200" baseline="0" dirty="0" smtClean="0"/>
                        <a:t> стороны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0,2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150,0%</a:t>
                      </a:r>
                      <a:endParaRPr lang="ru-RU" sz="1200" dirty="0"/>
                    </a:p>
                  </a:txBody>
                  <a:tcPr/>
                </a:tc>
              </a:tr>
              <a:tr h="2974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 Объём</a:t>
                      </a:r>
                      <a:r>
                        <a:rPr lang="ru-RU" sz="1200" baseline="0" dirty="0" smtClean="0"/>
                        <a:t> потерь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100,0%</a:t>
                      </a:r>
                      <a:endParaRPr lang="ru-RU" sz="1200" dirty="0"/>
                    </a:p>
                  </a:txBody>
                  <a:tcPr/>
                </a:tc>
              </a:tr>
              <a:tr h="645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5. Объём реализации тепловой энергии</a:t>
                      </a:r>
                      <a:r>
                        <a:rPr lang="ru-RU" sz="1200" b="1" baseline="0" dirty="0" smtClean="0"/>
                        <a:t> - всего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104,3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-4,3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95,9%</a:t>
                      </a:r>
                      <a:endParaRPr lang="ru-RU" sz="1200" b="1" dirty="0"/>
                    </a:p>
                  </a:txBody>
                  <a:tcPr/>
                </a:tc>
              </a:tr>
              <a:tr h="276802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в т.ч. для целей ГВС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118,9%</a:t>
                      </a:r>
                      <a:endParaRPr lang="ru-RU" sz="1200" b="1" dirty="0"/>
                    </a:p>
                  </a:txBody>
                  <a:tcPr/>
                </a:tc>
              </a:tr>
              <a:tr h="336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населению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-3,7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95,1%</a:t>
                      </a:r>
                      <a:endParaRPr lang="ru-RU" sz="1200" dirty="0"/>
                    </a:p>
                  </a:txBody>
                  <a:tcPr/>
                </a:tc>
              </a:tr>
              <a:tr h="27680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бюджету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0,4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102,4%</a:t>
                      </a:r>
                      <a:endParaRPr lang="ru-RU" sz="1200" dirty="0"/>
                    </a:p>
                  </a:txBody>
                  <a:tcPr/>
                </a:tc>
              </a:tr>
              <a:tr h="4613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прочим предприятиям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-1,0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90,1%</a:t>
                      </a:r>
                      <a:endParaRPr lang="ru-RU" sz="1200" dirty="0"/>
                    </a:p>
                  </a:txBody>
                  <a:tcPr/>
                </a:tc>
              </a:tr>
              <a:tr h="6458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на</a:t>
                      </a:r>
                      <a:r>
                        <a:rPr lang="ru-RU" sz="1200" baseline="0" dirty="0" smtClean="0"/>
                        <a:t> производственные нужды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100,0%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Анализ исполнения натуральных показателей</a:t>
            </a:r>
            <a:br>
              <a:rPr lang="ru-RU" sz="2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сфере теплоснабжения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980728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(тыс. Гкал)</a:t>
            </a:r>
            <a:endParaRPr lang="ru-RU" dirty="0"/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/>
        </p:nvGraphicFramePr>
        <p:xfrm>
          <a:off x="5796136" y="1412776"/>
          <a:ext cx="33478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5" y="743664"/>
          <a:ext cx="8280921" cy="591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1"/>
                <a:gridCol w="1187245"/>
                <a:gridCol w="1189019"/>
                <a:gridCol w="1152128"/>
                <a:gridCol w="1224138"/>
              </a:tblGrid>
              <a:tr h="3984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Утверждено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на 2018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2018 года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Отклонение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(+,-)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solidFill>
                            <a:schemeClr val="tx1"/>
                          </a:solidFill>
                        </a:rPr>
                        <a:t>Выполне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err="1" smtClean="0">
                          <a:solidFill>
                            <a:schemeClr val="tx1"/>
                          </a:solidFill>
                        </a:rPr>
                        <a:t>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115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Топливо – всего, в т.ч.: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97,3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99,1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1,8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101,8%</a:t>
                      </a:r>
                      <a:endParaRPr lang="ru-RU" sz="1300" dirty="0"/>
                    </a:p>
                  </a:txBody>
                  <a:tcPr/>
                </a:tc>
              </a:tr>
              <a:tr h="2451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</a:t>
                      </a:r>
                      <a:r>
                        <a:rPr lang="ru-RU" sz="1000" baseline="0" dirty="0" smtClean="0"/>
                        <a:t> природный </a:t>
                      </a:r>
                      <a:r>
                        <a:rPr lang="ru-RU" sz="1000" dirty="0" smtClean="0"/>
                        <a:t>газ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93,5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94,9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1,4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101,5%</a:t>
                      </a:r>
                      <a:endParaRPr lang="ru-RU" sz="1000" dirty="0"/>
                    </a:p>
                  </a:txBody>
                  <a:tcPr/>
                </a:tc>
              </a:tr>
              <a:tr h="229862">
                <a:tc>
                  <a:txBody>
                    <a:bodyPr/>
                    <a:lstStyle/>
                    <a:p>
                      <a:pPr algn="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тыс. куб.м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17906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18303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397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102,2%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51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</a:t>
                      </a:r>
                      <a:r>
                        <a:rPr lang="ru-RU" sz="1000" baseline="0" dirty="0" smtClean="0"/>
                        <a:t> уголь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0,3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114,3%</a:t>
                      </a:r>
                      <a:endParaRPr lang="ru-RU" sz="1000" dirty="0"/>
                    </a:p>
                  </a:txBody>
                  <a:tcPr/>
                </a:tc>
              </a:tr>
              <a:tr h="229862">
                <a:tc>
                  <a:txBody>
                    <a:bodyPr/>
                    <a:lstStyle/>
                    <a:p>
                      <a:pPr algn="r"/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тонн</a:t>
                      </a:r>
                      <a:endParaRPr lang="ru-RU" sz="9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/>
                        <a:t>619</a:t>
                      </a:r>
                      <a:endParaRPr lang="ru-RU" sz="9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/>
                        <a:t>699</a:t>
                      </a:r>
                      <a:endParaRPr lang="ru-RU" sz="9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/>
                        <a:t>80</a:t>
                      </a:r>
                      <a:endParaRPr lang="ru-RU" sz="9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/>
                        <a:t>112,9%</a:t>
                      </a:r>
                      <a:endParaRPr lang="ru-RU" sz="900" i="1" dirty="0"/>
                    </a:p>
                  </a:txBody>
                  <a:tcPr/>
                </a:tc>
              </a:tr>
              <a:tr h="2451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электрическая энергия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0,1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105,9%</a:t>
                      </a:r>
                      <a:endParaRPr lang="ru-RU" sz="1000" dirty="0"/>
                    </a:p>
                  </a:txBody>
                  <a:tcPr/>
                </a:tc>
              </a:tr>
              <a:tr h="2298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>
                          <a:solidFill>
                            <a:schemeClr val="tx1"/>
                          </a:solidFill>
                        </a:rPr>
                        <a:t>тыс. </a:t>
                      </a:r>
                      <a:r>
                        <a:rPr lang="ru-RU" sz="900" i="1" dirty="0" err="1" smtClean="0">
                          <a:solidFill>
                            <a:schemeClr val="tx1"/>
                          </a:solidFill>
                        </a:rPr>
                        <a:t>кВт.ч</a:t>
                      </a:r>
                      <a:endParaRPr lang="ru-RU" sz="9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/>
                        <a:t>327</a:t>
                      </a:r>
                      <a:endParaRPr lang="ru-RU" sz="9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/>
                        <a:t>337</a:t>
                      </a:r>
                      <a:endParaRPr lang="ru-RU" sz="9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/>
                        <a:t>10</a:t>
                      </a:r>
                      <a:endParaRPr lang="ru-RU" sz="9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 smtClean="0"/>
                        <a:t>103,1%</a:t>
                      </a:r>
                      <a:endParaRPr lang="ru-RU" sz="900" i="1" dirty="0"/>
                    </a:p>
                  </a:txBody>
                  <a:tcPr/>
                </a:tc>
              </a:tr>
              <a:tr h="29115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Электрическая энергия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21,2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/>
                        <a:t>-0,8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96,2%</a:t>
                      </a:r>
                      <a:endParaRPr lang="ru-RU" sz="1300" dirty="0"/>
                    </a:p>
                  </a:txBody>
                  <a:tcPr/>
                </a:tc>
              </a:tr>
              <a:tr h="245186">
                <a:tc>
                  <a:txBody>
                    <a:bodyPr/>
                    <a:lstStyle/>
                    <a:p>
                      <a:pPr algn="r"/>
                      <a:r>
                        <a:rPr lang="ru-RU" sz="1000" i="1" dirty="0" smtClean="0">
                          <a:solidFill>
                            <a:schemeClr val="tx1"/>
                          </a:solidFill>
                        </a:rPr>
                        <a:t>тыс. </a:t>
                      </a:r>
                      <a:r>
                        <a:rPr lang="ru-RU" sz="1000" i="1" dirty="0" err="1" smtClean="0">
                          <a:solidFill>
                            <a:schemeClr val="tx1"/>
                          </a:solidFill>
                        </a:rPr>
                        <a:t>кВт.ч</a:t>
                      </a:r>
                      <a:endParaRPr lang="ru-RU" sz="1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4063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3826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-237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94,2%</a:t>
                      </a:r>
                      <a:endParaRPr lang="ru-RU" sz="1000" i="1" dirty="0"/>
                    </a:p>
                  </a:txBody>
                  <a:tcPr/>
                </a:tc>
              </a:tr>
              <a:tr h="291159">
                <a:tc>
                  <a:txBody>
                    <a:bodyPr/>
                    <a:lstStyle/>
                    <a:p>
                      <a:pPr algn="l"/>
                      <a:r>
                        <a:rPr lang="ru-RU" sz="1200" i="0" dirty="0" smtClean="0">
                          <a:solidFill>
                            <a:schemeClr val="tx1"/>
                          </a:solidFill>
                        </a:rPr>
                        <a:t>3. Покупная тепловая энергия</a:t>
                      </a:r>
                      <a:endParaRPr lang="ru-RU" sz="1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13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solidFill>
                            <a:schemeClr val="tx1"/>
                          </a:solidFill>
                        </a:rPr>
                        <a:t>1,7</a:t>
                      </a:r>
                      <a:endParaRPr lang="ru-RU" sz="13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solidFill>
                            <a:schemeClr val="tx1"/>
                          </a:solidFill>
                        </a:rPr>
                        <a:t>-0,3</a:t>
                      </a:r>
                      <a:endParaRPr lang="ru-RU" sz="13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solidFill>
                            <a:schemeClr val="tx1"/>
                          </a:solidFill>
                        </a:rPr>
                        <a:t>85,0%</a:t>
                      </a:r>
                      <a:endParaRPr lang="ru-RU" sz="13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115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 Оплата труда с отчислениями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37,5</a:t>
                      </a:r>
                      <a:endParaRPr lang="ru-RU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34,2</a:t>
                      </a:r>
                      <a:endParaRPr lang="ru-RU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-3,3</a:t>
                      </a:r>
                      <a:endParaRPr lang="ru-RU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91,2%</a:t>
                      </a:r>
                      <a:endParaRPr lang="ru-RU" sz="1300" i="0" dirty="0"/>
                    </a:p>
                  </a:txBody>
                  <a:tcPr/>
                </a:tc>
              </a:tr>
              <a:tr h="29115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 Ремонты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4,7</a:t>
                      </a:r>
                      <a:endParaRPr lang="ru-RU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6,6</a:t>
                      </a:r>
                      <a:endParaRPr lang="ru-RU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1,9</a:t>
                      </a:r>
                      <a:endParaRPr lang="ru-RU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140,4%</a:t>
                      </a:r>
                      <a:endParaRPr lang="ru-RU" sz="1300" i="0" dirty="0"/>
                    </a:p>
                  </a:txBody>
                  <a:tcPr/>
                </a:tc>
              </a:tr>
              <a:tr h="29115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6. Аренда, амортизация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3,6</a:t>
                      </a:r>
                      <a:endParaRPr lang="ru-RU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3,9</a:t>
                      </a:r>
                      <a:endParaRPr lang="ru-RU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0,3</a:t>
                      </a:r>
                      <a:endParaRPr lang="ru-RU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108,3%</a:t>
                      </a:r>
                      <a:endParaRPr lang="ru-RU" sz="1300" i="0" dirty="0"/>
                    </a:p>
                  </a:txBody>
                  <a:tcPr/>
                </a:tc>
              </a:tr>
              <a:tr h="29115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7.  Прочие</a:t>
                      </a:r>
                      <a:r>
                        <a:rPr lang="ru-RU" sz="1200" baseline="0" dirty="0" smtClean="0"/>
                        <a:t> расходы (АУП, налоги, услуги)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30,3</a:t>
                      </a:r>
                      <a:endParaRPr lang="ru-RU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32,1</a:t>
                      </a:r>
                      <a:endParaRPr lang="ru-RU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1,8</a:t>
                      </a:r>
                      <a:endParaRPr lang="ru-RU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105,9%</a:t>
                      </a:r>
                      <a:endParaRPr lang="ru-RU" sz="1300" i="0" dirty="0"/>
                    </a:p>
                  </a:txBody>
                  <a:tcPr/>
                </a:tc>
              </a:tr>
              <a:tr h="3786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8. Прибыль</a:t>
                      </a:r>
                      <a:r>
                        <a:rPr lang="ru-RU" sz="1200" baseline="0" dirty="0" smtClean="0"/>
                        <a:t> на инвестиции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6,2</a:t>
                      </a:r>
                      <a:endParaRPr lang="ru-RU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1,6</a:t>
                      </a:r>
                      <a:endParaRPr lang="ru-RU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-4,6</a:t>
                      </a:r>
                      <a:endParaRPr lang="ru-RU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/>
                        <a:t>25,8%</a:t>
                      </a:r>
                      <a:endParaRPr lang="ru-RU" sz="1300" i="0" dirty="0"/>
                    </a:p>
                  </a:txBody>
                  <a:tcPr/>
                </a:tc>
              </a:tr>
              <a:tr h="29115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9. ИТОГО расходов: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202,8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199,6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-3,2</a:t>
                      </a:r>
                      <a:endParaRPr lang="ru-RU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98,4%</a:t>
                      </a:r>
                      <a:endParaRPr lang="ru-RU" sz="1300" b="1" dirty="0"/>
                    </a:p>
                  </a:txBody>
                  <a:tcPr/>
                </a:tc>
              </a:tr>
              <a:tr h="29115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11. Валовая выручка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202,8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193,7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-9,1</a:t>
                      </a:r>
                      <a:endParaRPr lang="ru-RU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95,5%</a:t>
                      </a:r>
                      <a:endParaRPr lang="ru-RU" sz="1300" b="1" dirty="0"/>
                    </a:p>
                  </a:txBody>
                  <a:tcPr/>
                </a:tc>
              </a:tr>
              <a:tr h="29115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12. Финансовый результат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0,0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-5,9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-</a:t>
                      </a:r>
                      <a:endParaRPr lang="ru-RU" sz="1300" b="1" dirty="0"/>
                    </a:p>
                  </a:txBody>
                  <a:tcPr/>
                </a:tc>
              </a:tr>
              <a:tr h="26051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13. Субсидии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-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</a:tr>
              <a:tr h="29115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14. Чистая</a:t>
                      </a:r>
                      <a:r>
                        <a:rPr lang="ru-RU" sz="1200" b="1" baseline="0" dirty="0" smtClean="0"/>
                        <a:t> прибыль (убыток)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-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4,7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i="1" dirty="0" smtClean="0"/>
                        <a:t>-</a:t>
                      </a:r>
                      <a:endParaRPr lang="ru-RU" sz="13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-</a:t>
                      </a:r>
                      <a:endParaRPr lang="ru-RU" sz="13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507288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Анализ исполнения тарифного решения </a:t>
            </a:r>
            <a:b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сфере теплоснабжения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24328" y="476672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(млн. руб.)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97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сфере теплоснабжения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2947</TotalTime>
  <Words>1567</Words>
  <Application>Microsoft Office PowerPoint</Application>
  <PresentationFormat>Экран (4:3)</PresentationFormat>
  <Paragraphs>664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О результатах финансово - хозяйственной деятельности ООО «Тепловодоканал» г. Буй                       и выполнении инвестиционных программ за 2018 год</vt:lpstr>
      <vt:lpstr>Общие сведения о предприятии</vt:lpstr>
      <vt:lpstr>Тарифы, установленные департаментом государственного регулирования цен и тарифов Костромской области для ООО «Тепловодоканал» на 2018 год</vt:lpstr>
      <vt:lpstr>Показатели деятельности   ООО «Тепловодоканал» за 2018 год  </vt:lpstr>
      <vt:lpstr>Анализ и структура дебиторской задолженности  за 2017-2018гг.</vt:lpstr>
      <vt:lpstr>Анализ и структура кредиторской задолженности за 2017-2018гг.</vt:lpstr>
      <vt:lpstr>Анализ исполнения натуральных показателей в сфере теплоснабжения</vt:lpstr>
      <vt:lpstr>Анализ исполнения тарифного решения  в сфере теплоснабжения</vt:lpstr>
      <vt:lpstr>Структура расходов в сфере теплоснабжения</vt:lpstr>
      <vt:lpstr>Анализ исполнения производственной программы  в сфере водоснабжения</vt:lpstr>
      <vt:lpstr>Анализ исполнения тарифного решения  в сфере водоснабжения</vt:lpstr>
      <vt:lpstr>Анализ исполнения производственной программы  в сфере водоотведения</vt:lpstr>
      <vt:lpstr>Анализ исполнения тарифного решения  в сфере водоотведения </vt:lpstr>
      <vt:lpstr>Исполнение мероприятий инвестиционной программы в сфере водоснабжения </vt:lpstr>
      <vt:lpstr>Исполнение мероприятий инвестиционной программы в сфере водоснабжения</vt:lpstr>
      <vt:lpstr>Исполнение мероприятий инвестиционной программы в сфере теплоснабжения</vt:lpstr>
      <vt:lpstr>Исполнение мероприятий инвестиционной программы в сфере теплоснабжения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генерального директора  ООО «Тепловодоканал» Золотовой Ларисы Николаевны «О результатах финансово-хозяйственной деятельности предприятия  за 2018 год»</dc:title>
  <dc:creator>Plan01</dc:creator>
  <cp:lastModifiedBy>Хворостинская</cp:lastModifiedBy>
  <cp:revision>257</cp:revision>
  <dcterms:created xsi:type="dcterms:W3CDTF">2019-05-16T05:49:00Z</dcterms:created>
  <dcterms:modified xsi:type="dcterms:W3CDTF">2019-05-29T14:03:42Z</dcterms:modified>
</cp:coreProperties>
</file>